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6" r:id="rId10"/>
    <p:sldId id="298" r:id="rId11"/>
    <p:sldId id="299" r:id="rId12"/>
    <p:sldId id="294" r:id="rId13"/>
    <p:sldId id="295" r:id="rId14"/>
    <p:sldId id="296" r:id="rId15"/>
    <p:sldId id="297" r:id="rId16"/>
    <p:sldId id="290" r:id="rId17"/>
    <p:sldId id="291" r:id="rId18"/>
    <p:sldId id="292" r:id="rId19"/>
    <p:sldId id="293"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8" r:id="rId35"/>
    <p:sldId id="289" r:id="rId36"/>
    <p:sldId id="287"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400A14A-EFCA-40E9-A122-C3E7F7B71481}" type="datetimeFigureOut">
              <a:rPr lang="el-GR" smtClean="0"/>
              <a:t>2/9/2018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319580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400A14A-EFCA-40E9-A122-C3E7F7B71481}" type="datetimeFigureOut">
              <a:rPr lang="el-GR" smtClean="0"/>
              <a:t>2/9/2018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6385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400A14A-EFCA-40E9-A122-C3E7F7B71481}" type="datetimeFigureOut">
              <a:rPr lang="el-GR" smtClean="0"/>
              <a:t>2/9/2018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86158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400A14A-EFCA-40E9-A122-C3E7F7B71481}" type="datetimeFigureOut">
              <a:rPr lang="el-GR" smtClean="0"/>
              <a:t>2/9/2018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83691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0A14A-EFCA-40E9-A122-C3E7F7B71481}" type="datetimeFigureOut">
              <a:rPr lang="el-GR" smtClean="0"/>
              <a:t>2/9/2018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6555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E400A14A-EFCA-40E9-A122-C3E7F7B71481}" type="datetimeFigureOut">
              <a:rPr lang="el-GR" smtClean="0"/>
              <a:t>2/9/2018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331653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400A14A-EFCA-40E9-A122-C3E7F7B71481}" type="datetimeFigureOut">
              <a:rPr lang="el-GR" smtClean="0"/>
              <a:t>2/9/2018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18834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400A14A-EFCA-40E9-A122-C3E7F7B71481}" type="datetimeFigureOut">
              <a:rPr lang="el-GR" smtClean="0"/>
              <a:t>2/9/2018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242832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0A14A-EFCA-40E9-A122-C3E7F7B71481}" type="datetimeFigureOut">
              <a:rPr lang="el-GR" smtClean="0"/>
              <a:t>2/9/2018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201633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0A14A-EFCA-40E9-A122-C3E7F7B71481}" type="datetimeFigureOut">
              <a:rPr lang="el-GR" smtClean="0"/>
              <a:t>2/9/2018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5882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0A14A-EFCA-40E9-A122-C3E7F7B71481}" type="datetimeFigureOut">
              <a:rPr lang="el-GR" smtClean="0"/>
              <a:t>2/9/2018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25418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0A14A-EFCA-40E9-A122-C3E7F7B71481}" type="datetimeFigureOut">
              <a:rPr lang="el-GR" smtClean="0"/>
              <a:t>2/9/2018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4C56-0951-46F1-9956-CF7871D6868A}" type="slidenum">
              <a:rPr lang="el-GR" smtClean="0"/>
              <a:t>‹#›</a:t>
            </a:fld>
            <a:endParaRPr lang="el-GR"/>
          </a:p>
        </p:txBody>
      </p:sp>
    </p:spTree>
    <p:extLst>
      <p:ext uri="{BB962C8B-B14F-4D97-AF65-F5344CB8AC3E}">
        <p14:creationId xmlns:p14="http://schemas.microsoft.com/office/powerpoint/2010/main" val="4099316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330283"/>
            <a:ext cx="6416059" cy="2664296"/>
          </a:xfrm>
          <a:prstGeom prst="rect">
            <a:avLst/>
          </a:prstGeom>
        </p:spPr>
      </p:pic>
      <p:sp>
        <p:nvSpPr>
          <p:cNvPr id="5" name="Rectangle 4"/>
          <p:cNvSpPr/>
          <p:nvPr/>
        </p:nvSpPr>
        <p:spPr>
          <a:xfrm>
            <a:off x="2146738" y="836712"/>
            <a:ext cx="5604419" cy="3046988"/>
          </a:xfrm>
          <a:prstGeom prst="rect">
            <a:avLst/>
          </a:prstGeom>
          <a:noFill/>
        </p:spPr>
        <p:txBody>
          <a:bodyPr wrap="none" lIns="91440" tIns="45720" rIns="91440" bIns="45720">
            <a:spAutoFit/>
          </a:bodyPr>
          <a:lstStyle/>
          <a:p>
            <a:pPr algn="ctr"/>
            <a:r>
              <a:rPr lang="en-US" sz="9600" b="1" cap="none" spc="50" dirty="0" smtClean="0">
                <a:ln w="12700" cmpd="sng">
                  <a:solidFill>
                    <a:schemeClr val="accent6">
                      <a:satMod val="120000"/>
                      <a:shade val="80000"/>
                    </a:schemeClr>
                  </a:solidFill>
                  <a:prstDash val="solid"/>
                </a:ln>
                <a:solidFill>
                  <a:schemeClr val="tx2">
                    <a:lumMod val="60000"/>
                    <a:lumOff val="40000"/>
                  </a:schemeClr>
                </a:solidFill>
                <a:effectLst>
                  <a:glow rad="53100">
                    <a:schemeClr val="accent6">
                      <a:satMod val="180000"/>
                      <a:alpha val="30000"/>
                    </a:schemeClr>
                  </a:glow>
                </a:effectLst>
              </a:rPr>
              <a:t>WELCOME</a:t>
            </a:r>
          </a:p>
          <a:p>
            <a:pPr algn="ctr"/>
            <a:r>
              <a:rPr lang="en-US" sz="9600" b="1" spc="50" dirty="0" smtClean="0">
                <a:ln w="12700" cmpd="sng">
                  <a:solidFill>
                    <a:schemeClr val="accent6">
                      <a:satMod val="120000"/>
                      <a:shade val="80000"/>
                    </a:schemeClr>
                  </a:solidFill>
                  <a:prstDash val="solid"/>
                </a:ln>
                <a:solidFill>
                  <a:schemeClr val="tx2">
                    <a:lumMod val="60000"/>
                    <a:lumOff val="40000"/>
                  </a:schemeClr>
                </a:solidFill>
                <a:effectLst>
                  <a:glow rad="53100">
                    <a:schemeClr val="accent6">
                      <a:satMod val="180000"/>
                      <a:alpha val="30000"/>
                    </a:schemeClr>
                  </a:glow>
                </a:effectLst>
              </a:rPr>
              <a:t>TO</a:t>
            </a:r>
            <a:endParaRPr lang="en-US" sz="9600" b="1" cap="none" spc="50" dirty="0">
              <a:ln w="12700" cmpd="sng">
                <a:solidFill>
                  <a:schemeClr val="accent6">
                    <a:satMod val="120000"/>
                    <a:shade val="80000"/>
                  </a:schemeClr>
                </a:solidFill>
                <a:prstDash val="solid"/>
              </a:ln>
              <a:solidFill>
                <a:schemeClr val="tx2">
                  <a:lumMod val="60000"/>
                  <a:lumOff val="40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766900177"/>
      </p:ext>
    </p:extLst>
  </p:cSld>
  <p:clrMapOvr>
    <a:masterClrMapping/>
  </p:clrMapOvr>
  <mc:AlternateContent xmlns:mc="http://schemas.openxmlformats.org/markup-compatibility/2006" xmlns:p14="http://schemas.microsoft.com/office/powerpoint/2010/main">
    <mc:Choice Requires="p14">
      <p:transition spd="slow" p14:dur="125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12968" cy="1143000"/>
          </a:xfrm>
        </p:spPr>
        <p:txBody>
          <a:bodyPr>
            <a:normAutofit fontScale="90000"/>
          </a:bodyPr>
          <a:lstStyle/>
          <a:p>
            <a:r>
              <a:rPr lang="en-US" b="1" i="1" dirty="0"/>
              <a:t>OCCUPATIONAL HEALTH AND SAFETY POLICY</a:t>
            </a:r>
            <a:r>
              <a:rPr lang="el-GR" dirty="0"/>
              <a:t/>
            </a:r>
            <a:br>
              <a:rPr lang="el-GR" dirty="0"/>
            </a:br>
            <a:endParaRPr lang="el-GR" dirty="0"/>
          </a:p>
        </p:txBody>
      </p:sp>
      <p:sp>
        <p:nvSpPr>
          <p:cNvPr id="3" name="Content Placeholder 2"/>
          <p:cNvSpPr>
            <a:spLocks noGrp="1"/>
          </p:cNvSpPr>
          <p:nvPr>
            <p:ph idx="1"/>
          </p:nvPr>
        </p:nvSpPr>
        <p:spPr/>
        <p:txBody>
          <a:bodyPr>
            <a:normAutofit fontScale="77500" lnSpcReduction="20000"/>
          </a:bodyPr>
          <a:lstStyle/>
          <a:p>
            <a:pPr marL="0" indent="0">
              <a:buNone/>
            </a:pPr>
            <a:r>
              <a:rPr lang="en-US" i="1" dirty="0"/>
              <a:t>The Management of ANESIS HOTEL will comply with all of its legal duties in pursuance of providing safe and healthy working conditions for all employees and a safe and healthy environment for its customers.</a:t>
            </a:r>
            <a:endParaRPr lang="el-GR" dirty="0"/>
          </a:p>
          <a:p>
            <a:pPr marL="0" indent="0">
              <a:buNone/>
            </a:pPr>
            <a:r>
              <a:rPr lang="en-US" i="1" dirty="0"/>
              <a:t> </a:t>
            </a:r>
            <a:endParaRPr lang="el-GR" dirty="0"/>
          </a:p>
          <a:p>
            <a:pPr marL="0" indent="0">
              <a:buNone/>
            </a:pPr>
            <a:r>
              <a:rPr lang="en-US" i="1" dirty="0"/>
              <a:t>In addition the Management will co-operate with all with an interest in health and safety, tourist agents, suppliers, sub-contractors and the enforcing authorities.</a:t>
            </a:r>
            <a:endParaRPr lang="el-GR" dirty="0"/>
          </a:p>
          <a:p>
            <a:pPr marL="0" indent="0">
              <a:buNone/>
            </a:pPr>
            <a:r>
              <a:rPr lang="en-US" i="1" dirty="0"/>
              <a:t> </a:t>
            </a:r>
            <a:endParaRPr lang="el-GR" dirty="0"/>
          </a:p>
          <a:p>
            <a:pPr marL="0" indent="0">
              <a:buNone/>
            </a:pPr>
            <a:r>
              <a:rPr lang="en-US" i="1" dirty="0"/>
              <a:t>The hotel Management is committed to maintain and implement an Occupational Health and Safety Management System which is in accordance with the International Standard OHSAS 18001:2007.</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85274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OCCUPATIONAL HEALTH AND SAFETY POLICY</a:t>
            </a:r>
            <a:endParaRPr lang="el-GR" dirty="0"/>
          </a:p>
        </p:txBody>
      </p:sp>
      <p:sp>
        <p:nvSpPr>
          <p:cNvPr id="3" name="Content Placeholder 2"/>
          <p:cNvSpPr>
            <a:spLocks noGrp="1"/>
          </p:cNvSpPr>
          <p:nvPr>
            <p:ph idx="1"/>
          </p:nvPr>
        </p:nvSpPr>
        <p:spPr/>
        <p:txBody>
          <a:bodyPr>
            <a:normAutofit fontScale="62500" lnSpcReduction="20000"/>
          </a:bodyPr>
          <a:lstStyle/>
          <a:p>
            <a:pPr marL="0" indent="0">
              <a:buNone/>
            </a:pPr>
            <a:r>
              <a:rPr lang="en-US" i="1" dirty="0"/>
              <a:t>Heads of departments are committed to ensure that safe working practices are being carried out in their departments.  </a:t>
            </a:r>
            <a:endParaRPr lang="el-GR" dirty="0"/>
          </a:p>
          <a:p>
            <a:pPr marL="0" indent="0">
              <a:buNone/>
            </a:pPr>
            <a:r>
              <a:rPr lang="en-US" i="1" dirty="0"/>
              <a:t>For this purpose a health and safety Committee has been formed.</a:t>
            </a:r>
            <a:endParaRPr lang="el-GR" dirty="0"/>
          </a:p>
          <a:p>
            <a:pPr marL="0" indent="0">
              <a:buNone/>
            </a:pPr>
            <a:r>
              <a:rPr lang="en-US" i="1" dirty="0"/>
              <a:t> </a:t>
            </a:r>
            <a:endParaRPr lang="el-GR" dirty="0"/>
          </a:p>
          <a:p>
            <a:pPr marL="0" indent="0">
              <a:buNone/>
            </a:pPr>
            <a:r>
              <a:rPr lang="en-US" i="1" dirty="0"/>
              <a:t>The Management will ensure that all personnel is competent to carry out </a:t>
            </a:r>
            <a:endParaRPr lang="el-GR" dirty="0"/>
          </a:p>
          <a:p>
            <a:pPr marL="0" indent="0">
              <a:buNone/>
            </a:pPr>
            <a:r>
              <a:rPr lang="en-US" i="1" dirty="0"/>
              <a:t>their duties, and will provide all information, instruction, supervision and necessary training.</a:t>
            </a:r>
            <a:endParaRPr lang="el-GR" dirty="0"/>
          </a:p>
          <a:p>
            <a:pPr marL="0" indent="0">
              <a:buNone/>
            </a:pPr>
            <a:r>
              <a:rPr lang="en-US" i="1" dirty="0"/>
              <a:t> </a:t>
            </a:r>
            <a:endParaRPr lang="el-GR" dirty="0"/>
          </a:p>
          <a:p>
            <a:pPr marL="0" indent="0">
              <a:buNone/>
            </a:pPr>
            <a:r>
              <a:rPr lang="en-US" i="1" dirty="0"/>
              <a:t>The assurance of a health and safety work environment is been achieved by encouraging all personnel to participate in OH&amp;S activities.</a:t>
            </a:r>
            <a:endParaRPr lang="el-GR" dirty="0"/>
          </a:p>
          <a:p>
            <a:pPr marL="0" indent="0">
              <a:buNone/>
            </a:pPr>
            <a:r>
              <a:rPr lang="en-US" i="1" dirty="0"/>
              <a:t> </a:t>
            </a:r>
            <a:endParaRPr lang="el-GR" dirty="0"/>
          </a:p>
          <a:p>
            <a:pPr marL="0" indent="0">
              <a:buNone/>
            </a:pPr>
            <a:r>
              <a:rPr lang="en-US" i="1" dirty="0"/>
              <a:t>This policy will be kept up to date and will be amended to suit any changes in the size or nature of hotel’s activities. In support of this intent the policy will be reviewed annually.</a:t>
            </a:r>
            <a:endParaRPr lang="el-GR" dirty="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435223"/>
      </p:ext>
    </p:extLst>
  </p:cSld>
  <p:clrMapOvr>
    <a:masterClrMapping/>
  </p:clrMapOvr>
  <mc:AlternateContent xmlns:mc="http://schemas.openxmlformats.org/markup-compatibility/2006">
    <mc:Choice xmlns:p14="http://schemas.microsoft.com/office/powerpoint/2010/main" Requires="p14">
      <p:transition spd="slow" p14:dur="2000" advTm="22000"/>
    </mc:Choice>
    <mc:Fallback>
      <p:transition spd="slow" advTm="2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Purchasing &amp; Services </a:t>
            </a:r>
            <a:endParaRPr lang="el-GR" dirty="0"/>
          </a:p>
        </p:txBody>
      </p:sp>
      <p:sp>
        <p:nvSpPr>
          <p:cNvPr id="3" name="Content Placeholder 2"/>
          <p:cNvSpPr>
            <a:spLocks noGrp="1"/>
          </p:cNvSpPr>
          <p:nvPr>
            <p:ph idx="1"/>
          </p:nvPr>
        </p:nvSpPr>
        <p:spPr>
          <a:xfrm>
            <a:off x="457200" y="1600201"/>
            <a:ext cx="8229600" cy="2692896"/>
          </a:xfrm>
        </p:spPr>
        <p:txBody>
          <a:bodyPr/>
          <a:lstStyle/>
          <a:p>
            <a:r>
              <a:rPr lang="en-US" dirty="0" smtClean="0"/>
              <a:t>Our main objective when we buy supplies and services is to give priority to the local area and region.</a:t>
            </a:r>
          </a:p>
          <a:p>
            <a:r>
              <a:rPr lang="en-US" dirty="0" smtClean="0"/>
              <a:t>65 % of our supplies and services come from Famagusta area.</a:t>
            </a:r>
          </a:p>
          <a:p>
            <a:pPr marL="0" indent="0">
              <a:buNone/>
            </a:pPr>
            <a:endParaRPr lang="el-GR" dirty="0"/>
          </a:p>
        </p:txBody>
      </p:sp>
      <p:pic>
        <p:nvPicPr>
          <p:cNvPr id="1026" name="Picture 2" descr="Image result for frui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199" y="4365104"/>
            <a:ext cx="2459782" cy="1844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252311"/>
            <a:ext cx="2761456" cy="2070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810814"/>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a:t>
            </a:r>
            <a:endParaRPr lang="el-GR" dirty="0"/>
          </a:p>
        </p:txBody>
      </p:sp>
      <p:sp>
        <p:nvSpPr>
          <p:cNvPr id="3" name="Content Placeholder 2"/>
          <p:cNvSpPr>
            <a:spLocks noGrp="1"/>
          </p:cNvSpPr>
          <p:nvPr>
            <p:ph idx="1"/>
          </p:nvPr>
        </p:nvSpPr>
        <p:spPr/>
        <p:txBody>
          <a:bodyPr/>
          <a:lstStyle/>
          <a:p>
            <a:r>
              <a:rPr lang="en-US" dirty="0" err="1" smtClean="0"/>
              <a:t>Anesis</a:t>
            </a:r>
            <a:r>
              <a:rPr lang="en-US" dirty="0" smtClean="0"/>
              <a:t> Hotel has 60 % of local employees and 40 % foreign  employees. We make sure that all our  employees receive the appropriate training in order give the appropriate attention to our customers. We focus on team work which is the most successful way to achieve our goals. </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774608"/>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Ethics</a:t>
            </a:r>
            <a:endParaRPr lang="el-GR" dirty="0"/>
          </a:p>
        </p:txBody>
      </p:sp>
      <p:sp>
        <p:nvSpPr>
          <p:cNvPr id="3" name="Content Placeholder 2"/>
          <p:cNvSpPr>
            <a:spLocks noGrp="1"/>
          </p:cNvSpPr>
          <p:nvPr>
            <p:ph idx="1"/>
          </p:nvPr>
        </p:nvSpPr>
        <p:spPr>
          <a:xfrm>
            <a:off x="467544" y="1340768"/>
            <a:ext cx="8229600" cy="3629000"/>
          </a:xfrm>
        </p:spPr>
        <p:txBody>
          <a:bodyPr>
            <a:normAutofit lnSpcReduction="10000"/>
          </a:bodyPr>
          <a:lstStyle/>
          <a:p>
            <a:pPr marL="0" indent="0" algn="just">
              <a:buNone/>
            </a:pPr>
            <a:r>
              <a:rPr lang="en-US" sz="2800" dirty="0"/>
              <a:t>H</a:t>
            </a:r>
            <a:r>
              <a:rPr lang="en-US" sz="2400" dirty="0"/>
              <a:t>otel Industry it’s all about team work</a:t>
            </a:r>
            <a:endParaRPr lang="el-GR" sz="2400" dirty="0"/>
          </a:p>
          <a:p>
            <a:pPr marL="0" indent="0" algn="just">
              <a:buNone/>
            </a:pPr>
            <a:r>
              <a:rPr lang="en-US" sz="2400" dirty="0"/>
              <a:t>In </a:t>
            </a:r>
            <a:r>
              <a:rPr lang="en-US" sz="2400" dirty="0" err="1"/>
              <a:t>Anesis</a:t>
            </a:r>
            <a:r>
              <a:rPr lang="en-US" sz="2400" dirty="0"/>
              <a:t> Hotel we work as a team and helping each other to achieve a common goal. </a:t>
            </a:r>
            <a:endParaRPr lang="el-GR" sz="2400" dirty="0"/>
          </a:p>
          <a:p>
            <a:pPr marL="0" indent="0" algn="just">
              <a:buNone/>
            </a:pPr>
            <a:r>
              <a:rPr lang="en-US" sz="2400" dirty="0"/>
              <a:t>We strive to deliver good quality service to our guests and also to improve our skills and learn new things concerning the work environment.</a:t>
            </a:r>
            <a:endParaRPr lang="el-GR" sz="2400" dirty="0"/>
          </a:p>
          <a:p>
            <a:pPr marL="0" indent="0" algn="just">
              <a:buNone/>
            </a:pPr>
            <a:r>
              <a:rPr lang="en-US" sz="2400" dirty="0"/>
              <a:t>We assist everyone despite gender, age, race, nationality and religious believes, education, social status, disability, appearance, sexual orientation.</a:t>
            </a:r>
            <a:endParaRPr lang="el-GR" sz="2400" dirty="0"/>
          </a:p>
          <a:p>
            <a:endParaRPr lang="el-GR" dirty="0"/>
          </a:p>
        </p:txBody>
      </p:sp>
      <p:pic>
        <p:nvPicPr>
          <p:cNvPr id="4" name="Picture 3" descr="Image result for team work ethics"/>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25144"/>
            <a:ext cx="5610225" cy="17907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426838"/>
      </p:ext>
    </p:extLst>
  </p:cSld>
  <p:clrMapOvr>
    <a:masterClrMapping/>
  </p:clrMapOvr>
  <mc:AlternateContent xmlns:mc="http://schemas.openxmlformats.org/markup-compatibility/2006">
    <mc:Choice xmlns:p14="http://schemas.microsoft.com/office/powerpoint/2010/main" Requires="p14">
      <p:transition spd="slow" p14:dur="2000" advTm="18000"/>
    </mc:Choice>
    <mc:Fallback>
      <p:transition spd="slow" advTm="1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440160"/>
          </a:xfrm>
        </p:spPr>
        <p:txBody>
          <a:bodyPr>
            <a:normAutofit/>
          </a:bodyPr>
          <a:lstStyle/>
          <a:p>
            <a:r>
              <a:rPr lang="en-US" b="1" dirty="0"/>
              <a:t>Statement of Commitment to Human </a:t>
            </a:r>
            <a:r>
              <a:rPr lang="en-US" b="1" dirty="0" smtClean="0"/>
              <a:t>Rights</a:t>
            </a:r>
            <a:endParaRPr lang="el-GR" dirty="0"/>
          </a:p>
        </p:txBody>
      </p:sp>
      <p:sp>
        <p:nvSpPr>
          <p:cNvPr id="3" name="Content Placeholder 2"/>
          <p:cNvSpPr>
            <a:spLocks noGrp="1"/>
          </p:cNvSpPr>
          <p:nvPr>
            <p:ph idx="1"/>
          </p:nvPr>
        </p:nvSpPr>
        <p:spPr>
          <a:xfrm>
            <a:off x="428901" y="1772816"/>
            <a:ext cx="8229600" cy="4525963"/>
          </a:xfrm>
        </p:spPr>
        <p:txBody>
          <a:bodyPr>
            <a:normAutofit fontScale="47500" lnSpcReduction="20000"/>
          </a:bodyPr>
          <a:lstStyle/>
          <a:p>
            <a:pPr marL="0" indent="0">
              <a:buNone/>
            </a:pPr>
            <a:r>
              <a:rPr lang="en-US" dirty="0" smtClean="0"/>
              <a:t>At </a:t>
            </a:r>
            <a:r>
              <a:rPr lang="en-US" dirty="0" err="1"/>
              <a:t>Anesis</a:t>
            </a:r>
            <a:r>
              <a:rPr lang="en-US" dirty="0"/>
              <a:t> Hotel we strive to provide a safe workplace where the human rights are respected in accordance with the collective agreements with the unions and the applicable legislation.</a:t>
            </a:r>
            <a:endParaRPr lang="el-GR" dirty="0"/>
          </a:p>
          <a:p>
            <a:pPr marL="0" indent="0">
              <a:buNone/>
            </a:pPr>
            <a:r>
              <a:rPr lang="en-GB" dirty="0"/>
              <a:t>We are an equal opportunity employer and we support the protection of human rights, particularly those of our employees, the parties we do business with and the community where we operate.</a:t>
            </a:r>
            <a:endParaRPr lang="el-GR" dirty="0"/>
          </a:p>
          <a:p>
            <a:pPr marL="0" indent="0">
              <a:buNone/>
            </a:pPr>
            <a:r>
              <a:rPr lang="en-US" dirty="0"/>
              <a:t>In particular, our hotel is committed to the following: </a:t>
            </a:r>
            <a:endParaRPr lang="el-GR" dirty="0"/>
          </a:p>
          <a:p>
            <a:pPr marL="0" lvl="0" indent="0">
              <a:buNone/>
            </a:pPr>
            <a:r>
              <a:rPr lang="en-US" dirty="0"/>
              <a:t>Respect and foster </a:t>
            </a:r>
            <a:r>
              <a:rPr lang="en-US" dirty="0" smtClean="0"/>
              <a:t>labor-related </a:t>
            </a:r>
            <a:r>
              <a:rPr lang="en-US" dirty="0"/>
              <a:t>human rights, including non-discrimination, health &amp; safety and fair wages.</a:t>
            </a:r>
            <a:endParaRPr lang="el-GR" dirty="0"/>
          </a:p>
          <a:p>
            <a:pPr marL="0" lvl="0" indent="0">
              <a:buNone/>
            </a:pPr>
            <a:r>
              <a:rPr lang="en-US" dirty="0"/>
              <a:t>All new employees are informed before they start work about the terms and conditions of their employment, including pay and welfare arrangements.</a:t>
            </a:r>
            <a:endParaRPr lang="el-GR" dirty="0"/>
          </a:p>
          <a:p>
            <a:pPr marL="0" lvl="0" indent="0">
              <a:buNone/>
            </a:pPr>
            <a:r>
              <a:rPr lang="en-US" dirty="0"/>
              <a:t>We prohibit hiring of young workers (below 18 years of age) to perform any type of work that is likely to jeopardize their health, safety or morals.</a:t>
            </a:r>
            <a:endParaRPr lang="el-GR" dirty="0"/>
          </a:p>
          <a:p>
            <a:pPr marL="0" lvl="0" indent="0">
              <a:buNone/>
            </a:pPr>
            <a:r>
              <a:rPr lang="en-US" dirty="0"/>
              <a:t>Respect children’s rights and have zero tolerance of violence, any form of exploitation and abuse of children, including but not limited to sexual exploitation.</a:t>
            </a:r>
            <a:endParaRPr lang="el-GR" dirty="0"/>
          </a:p>
          <a:p>
            <a:pPr marL="0" lvl="0" indent="0">
              <a:buNone/>
            </a:pPr>
            <a:r>
              <a:rPr lang="en-US" dirty="0"/>
              <a:t>All allegations of children exploitation will be taken seriously and investigated. Serious allegations will be reported to the relevant authorities.</a:t>
            </a:r>
            <a:endParaRPr lang="el-GR" dirty="0"/>
          </a:p>
          <a:p>
            <a:pPr marL="0" lvl="0" indent="0">
              <a:buNone/>
            </a:pPr>
            <a:r>
              <a:rPr lang="en-US" dirty="0"/>
              <a:t>Communicate both internally and externally the risks related to children’s rights.</a:t>
            </a:r>
            <a:endParaRPr lang="el-GR" dirty="0"/>
          </a:p>
          <a:p>
            <a:pPr marL="0" indent="0">
              <a:buNone/>
            </a:pPr>
            <a:r>
              <a:rPr lang="en-US" dirty="0"/>
              <a:t>All staff working with children receives regular, ongoing training.</a:t>
            </a:r>
            <a:endParaRPr lang="el-GR" dirty="0"/>
          </a:p>
          <a:p>
            <a:pPr marL="0" indent="0">
              <a:buNone/>
            </a:pPr>
            <a:r>
              <a:rPr lang="en-US" dirty="0"/>
              <a:t>We expect that all hotel employees, suppliers and other business partners will respect human rights including children’s rights.</a:t>
            </a:r>
            <a:endParaRPr lang="el-GR" dirty="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918303"/>
      </p:ext>
    </p:extLst>
  </p:cSld>
  <p:clrMapOvr>
    <a:masterClrMapping/>
  </p:clrMapOvr>
  <mc:AlternateContent xmlns:mc="http://schemas.openxmlformats.org/markup-compatibility/2006">
    <mc:Choice xmlns:p14="http://schemas.microsoft.com/office/powerpoint/2010/main" Requires="p14">
      <p:transition spd="slow" p14:dur="2000" advClick="0" advTm="60000"/>
    </mc:Choice>
    <mc:Fallback>
      <p:transition spd="slow" advClick="0" advTm="6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smtClean="0"/>
              <a:t>Donations </a:t>
            </a:r>
            <a:r>
              <a:rPr lang="en-US" b="1" dirty="0"/>
              <a:t>/ Contribution to local community</a:t>
            </a:r>
            <a:br>
              <a:rPr lang="en-US" b="1" dirty="0"/>
            </a:br>
            <a:endParaRPr lang="el-GR" dirty="0"/>
          </a:p>
        </p:txBody>
      </p:sp>
      <p:sp>
        <p:nvSpPr>
          <p:cNvPr id="3" name="Content Placeholder 2"/>
          <p:cNvSpPr>
            <a:spLocks noGrp="1"/>
          </p:cNvSpPr>
          <p:nvPr>
            <p:ph idx="1"/>
          </p:nvPr>
        </p:nvSpPr>
        <p:spPr>
          <a:xfrm>
            <a:off x="467544" y="1484784"/>
            <a:ext cx="8229600" cy="2188840"/>
          </a:xfrm>
        </p:spPr>
        <p:txBody>
          <a:bodyPr/>
          <a:lstStyle/>
          <a:p>
            <a:r>
              <a:rPr lang="en-US" dirty="0" smtClean="0"/>
              <a:t>Every year </a:t>
            </a:r>
            <a:r>
              <a:rPr lang="en-US" dirty="0" err="1" smtClean="0"/>
              <a:t>Anesis</a:t>
            </a:r>
            <a:r>
              <a:rPr lang="en-US" dirty="0" smtClean="0"/>
              <a:t> Hotel is donating money or other supplies to various institution, schools and other centers who supports kids with special abilities as well as local festivals</a:t>
            </a:r>
            <a:endParaRPr lang="el-GR" dirty="0"/>
          </a:p>
        </p:txBody>
      </p:sp>
      <p:pic>
        <p:nvPicPr>
          <p:cNvPr id="2050" name="Picture 2" descr="https://lh5.googleusercontent.com/p/AF1QipOI6nClKZw-m4s0uSxBVk9saFwLwI_0sNNEslGF=w213-h160-k-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908027"/>
            <a:ext cx="2520280" cy="18931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Î±ÏÎ¹Î± Î½Î±ÏÎ± Î¼ÎµÎ´Î¹ÎµÏÎ±Î» ÏÎµÏÏÎ¹ÏÎ±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236" y="3879465"/>
            <a:ext cx="1944216" cy="1893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7544" y="3606414"/>
            <a:ext cx="3528392" cy="2554545"/>
          </a:xfrm>
          <a:prstGeom prst="rect">
            <a:avLst/>
          </a:prstGeom>
          <a:noFill/>
        </p:spPr>
        <p:txBody>
          <a:bodyPr wrap="square" rtlCol="0">
            <a:spAutoFit/>
          </a:bodyPr>
          <a:lstStyle/>
          <a:p>
            <a:r>
              <a:rPr lang="en-US" sz="3200" dirty="0" smtClean="0"/>
              <a:t>Year      Donations</a:t>
            </a:r>
          </a:p>
          <a:p>
            <a:r>
              <a:rPr lang="en-US" sz="3200" dirty="0" smtClean="0"/>
              <a:t>2015 =  30 % </a:t>
            </a:r>
          </a:p>
          <a:p>
            <a:r>
              <a:rPr lang="en-US" sz="3200" dirty="0" smtClean="0"/>
              <a:t>2016 =  20 %</a:t>
            </a:r>
            <a:endParaRPr lang="en-US" sz="3200" dirty="0"/>
          </a:p>
          <a:p>
            <a:r>
              <a:rPr lang="en-US" sz="3200" dirty="0" smtClean="0"/>
              <a:t>2017 = 60 %`</a:t>
            </a:r>
          </a:p>
          <a:p>
            <a:r>
              <a:rPr lang="en-US" sz="3200" dirty="0" smtClean="0"/>
              <a:t> </a:t>
            </a:r>
          </a:p>
        </p:txBody>
      </p:sp>
    </p:spTree>
    <p:extLst>
      <p:ext uri="{BB962C8B-B14F-4D97-AF65-F5344CB8AC3E}">
        <p14:creationId xmlns:p14="http://schemas.microsoft.com/office/powerpoint/2010/main" val="776086189"/>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Donations </a:t>
            </a:r>
            <a:r>
              <a:rPr lang="en-US" b="1" dirty="0"/>
              <a:t>/ Contribution to local community</a:t>
            </a:r>
            <a:br>
              <a:rPr lang="en-US" b="1" dirty="0"/>
            </a:br>
            <a:endParaRPr lang="el-GR" dirty="0"/>
          </a:p>
        </p:txBody>
      </p:sp>
      <p:sp>
        <p:nvSpPr>
          <p:cNvPr id="3" name="Content Placeholder 2"/>
          <p:cNvSpPr>
            <a:spLocks noGrp="1"/>
          </p:cNvSpPr>
          <p:nvPr>
            <p:ph idx="1"/>
          </p:nvPr>
        </p:nvSpPr>
        <p:spPr>
          <a:xfrm>
            <a:off x="457200" y="1600201"/>
            <a:ext cx="8229600" cy="1108720"/>
          </a:xfrm>
        </p:spPr>
        <p:txBody>
          <a:bodyPr/>
          <a:lstStyle/>
          <a:p>
            <a:pPr marL="0" indent="0">
              <a:buNone/>
            </a:pPr>
            <a:r>
              <a:rPr lang="en-US" dirty="0" err="1" smtClean="0"/>
              <a:t>Anesis</a:t>
            </a:r>
            <a:r>
              <a:rPr lang="en-US" dirty="0" smtClean="0"/>
              <a:t> Hotel staff cleaning Ammos </a:t>
            </a:r>
            <a:r>
              <a:rPr lang="en-US" dirty="0" err="1" smtClean="0"/>
              <a:t>tou</a:t>
            </a:r>
            <a:r>
              <a:rPr lang="en-US" dirty="0" smtClean="0"/>
              <a:t> </a:t>
            </a:r>
            <a:r>
              <a:rPr lang="en-US" dirty="0" err="1" smtClean="0"/>
              <a:t>Kampouri</a:t>
            </a:r>
            <a:r>
              <a:rPr lang="en-US" dirty="0" smtClean="0"/>
              <a:t> Beach</a:t>
            </a:r>
            <a:endParaRPr lang="el-G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3942168"/>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ANESIS\Desktop\Anesis Doc\Travelife\IMG_20180522_1116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708920"/>
            <a:ext cx="3324225" cy="3324225"/>
          </a:xfrm>
          <a:prstGeom prst="rect">
            <a:avLst/>
          </a:prstGeom>
          <a:noFill/>
          <a:ln>
            <a:noFill/>
          </a:ln>
        </p:spPr>
      </p:pic>
      <p:pic>
        <p:nvPicPr>
          <p:cNvPr id="7" name="Picture 6" descr="C:\Users\ANESIS\Desktop\Anesis Doc\Travelife\IMG_20180522_10483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708920"/>
            <a:ext cx="3190875" cy="3190875"/>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313042"/>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10" y="1772816"/>
            <a:ext cx="104298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5220072" y="180149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ight Arrow 8"/>
          <p:cNvSpPr/>
          <p:nvPr/>
        </p:nvSpPr>
        <p:spPr>
          <a:xfrm>
            <a:off x="462566" y="2996952"/>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2699792" y="2996952"/>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ight Arrow 10"/>
          <p:cNvSpPr/>
          <p:nvPr/>
        </p:nvSpPr>
        <p:spPr>
          <a:xfrm>
            <a:off x="5004048" y="2996952"/>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ight Arrow 11"/>
          <p:cNvSpPr/>
          <p:nvPr/>
        </p:nvSpPr>
        <p:spPr>
          <a:xfrm>
            <a:off x="490288" y="414908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ight Arrow 12"/>
          <p:cNvSpPr/>
          <p:nvPr/>
        </p:nvSpPr>
        <p:spPr>
          <a:xfrm>
            <a:off x="2711411" y="414908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ight Arrow 13"/>
          <p:cNvSpPr/>
          <p:nvPr/>
        </p:nvSpPr>
        <p:spPr>
          <a:xfrm>
            <a:off x="5034190" y="414908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ight Arrow 14"/>
          <p:cNvSpPr/>
          <p:nvPr/>
        </p:nvSpPr>
        <p:spPr>
          <a:xfrm>
            <a:off x="462566" y="5301208"/>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ight Arrow 15"/>
          <p:cNvSpPr/>
          <p:nvPr/>
        </p:nvSpPr>
        <p:spPr>
          <a:xfrm>
            <a:off x="2960885" y="5334782"/>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ight Arrow 16"/>
          <p:cNvSpPr/>
          <p:nvPr/>
        </p:nvSpPr>
        <p:spPr>
          <a:xfrm>
            <a:off x="5436096" y="5301208"/>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ight Arrow 5"/>
          <p:cNvSpPr/>
          <p:nvPr/>
        </p:nvSpPr>
        <p:spPr>
          <a:xfrm>
            <a:off x="429051" y="1772816"/>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lstStyle/>
          <a:p>
            <a:r>
              <a:rPr lang="en-US" dirty="0" smtClean="0"/>
              <a:t>Energy Consumption</a:t>
            </a:r>
            <a:endParaRPr lang="el-GR" dirty="0"/>
          </a:p>
        </p:txBody>
      </p:sp>
      <p:sp>
        <p:nvSpPr>
          <p:cNvPr id="3" name="Content Placeholder 2"/>
          <p:cNvSpPr>
            <a:spLocks noGrp="1"/>
          </p:cNvSpPr>
          <p:nvPr>
            <p:ph idx="1"/>
          </p:nvPr>
        </p:nvSpPr>
        <p:spPr>
          <a:xfrm>
            <a:off x="467544" y="1196752"/>
            <a:ext cx="8229600" cy="4824536"/>
          </a:xfrm>
        </p:spPr>
        <p:txBody>
          <a:bodyPr/>
          <a:lstStyle/>
          <a:p>
            <a:r>
              <a:rPr lang="en-US" dirty="0" smtClean="0"/>
              <a:t>Electricity (kWh per guest night)</a:t>
            </a:r>
          </a:p>
          <a:p>
            <a:pPr marL="0" indent="0">
              <a:buNone/>
            </a:pPr>
            <a:r>
              <a:rPr lang="en-US" dirty="0" smtClean="0"/>
              <a:t>2015 = </a:t>
            </a:r>
            <a:r>
              <a:rPr lang="en-US" u="sng" dirty="0" smtClean="0"/>
              <a:t>10.43</a:t>
            </a:r>
            <a:r>
              <a:rPr lang="en-US" dirty="0" smtClean="0"/>
              <a:t> / 2016 = </a:t>
            </a:r>
            <a:r>
              <a:rPr lang="en-US" u="sng" dirty="0" smtClean="0"/>
              <a:t>8.76</a:t>
            </a:r>
            <a:r>
              <a:rPr lang="en-US" dirty="0" smtClean="0"/>
              <a:t> / 2017 = </a:t>
            </a:r>
            <a:r>
              <a:rPr lang="en-US" u="sng" dirty="0" smtClean="0"/>
              <a:t>8.19</a:t>
            </a:r>
          </a:p>
          <a:p>
            <a:r>
              <a:rPr lang="en-US" dirty="0"/>
              <a:t>Petrol (kWh per guest night)</a:t>
            </a:r>
          </a:p>
          <a:p>
            <a:pPr marL="0" indent="0">
              <a:buNone/>
            </a:pPr>
            <a:r>
              <a:rPr lang="en-US" dirty="0" smtClean="0"/>
              <a:t>2015 = </a:t>
            </a:r>
            <a:r>
              <a:rPr lang="en-US" u="sng" dirty="0" smtClean="0"/>
              <a:t>2.36</a:t>
            </a:r>
            <a:r>
              <a:rPr lang="en-US" dirty="0" smtClean="0"/>
              <a:t> / 2016 = </a:t>
            </a:r>
            <a:r>
              <a:rPr lang="en-US" u="sng" dirty="0" smtClean="0"/>
              <a:t>1.71</a:t>
            </a:r>
            <a:r>
              <a:rPr lang="en-US" dirty="0" smtClean="0"/>
              <a:t> / 2017 = </a:t>
            </a:r>
            <a:r>
              <a:rPr lang="en-US" u="sng" dirty="0" smtClean="0"/>
              <a:t>1.47</a:t>
            </a:r>
          </a:p>
          <a:p>
            <a:r>
              <a:rPr lang="en-US" dirty="0" smtClean="0"/>
              <a:t>Gas </a:t>
            </a:r>
            <a:r>
              <a:rPr lang="en-US" dirty="0"/>
              <a:t>(kWh per guest night)</a:t>
            </a:r>
          </a:p>
          <a:p>
            <a:pPr marL="0" indent="0">
              <a:buNone/>
            </a:pPr>
            <a:r>
              <a:rPr lang="en-US" dirty="0" smtClean="0"/>
              <a:t>2015 = </a:t>
            </a:r>
            <a:r>
              <a:rPr lang="en-US" u="sng" dirty="0" smtClean="0"/>
              <a:t>0.94</a:t>
            </a:r>
            <a:r>
              <a:rPr lang="en-US" dirty="0" smtClean="0"/>
              <a:t> / 2016 = </a:t>
            </a:r>
            <a:r>
              <a:rPr lang="en-US" u="sng" dirty="0" smtClean="0"/>
              <a:t>0.73</a:t>
            </a:r>
            <a:r>
              <a:rPr lang="en-US" dirty="0" smtClean="0"/>
              <a:t> / 2017 = </a:t>
            </a:r>
            <a:r>
              <a:rPr lang="en-US" u="sng" dirty="0" smtClean="0"/>
              <a:t>1.01</a:t>
            </a:r>
          </a:p>
          <a:p>
            <a:r>
              <a:rPr lang="en-US" dirty="0" smtClean="0"/>
              <a:t>Total Energy Consumption</a:t>
            </a:r>
          </a:p>
          <a:p>
            <a:pPr marL="0" indent="0">
              <a:buNone/>
            </a:pPr>
            <a:r>
              <a:rPr lang="en-US" dirty="0" smtClean="0"/>
              <a:t>2015 = </a:t>
            </a:r>
            <a:r>
              <a:rPr lang="en-US" u="sng" dirty="0" smtClean="0"/>
              <a:t>13.73</a:t>
            </a:r>
            <a:r>
              <a:rPr lang="en-US" dirty="0" smtClean="0"/>
              <a:t> / 2016 = </a:t>
            </a:r>
            <a:r>
              <a:rPr lang="en-US" u="sng" dirty="0" smtClean="0"/>
              <a:t>11.20</a:t>
            </a:r>
            <a:r>
              <a:rPr lang="en-US" dirty="0" smtClean="0"/>
              <a:t> / 2017 = </a:t>
            </a:r>
            <a:r>
              <a:rPr lang="en-US" u="sng" dirty="0" smtClean="0"/>
              <a:t>10.67</a:t>
            </a:r>
            <a:endParaRPr lang="el-GR" u="sn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4" descr="Image result for Electric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8" name="AutoShape 6" descr="Image result for Electric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131" y="1374769"/>
            <a:ext cx="1180799" cy="69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Image result for petr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122" y="2573799"/>
            <a:ext cx="1317207" cy="84630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0225" y="3951058"/>
            <a:ext cx="1555373" cy="97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8017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Consumption</a:t>
            </a:r>
            <a:endParaRPr lang="el-GR" dirty="0"/>
          </a:p>
        </p:txBody>
      </p:sp>
      <p:sp>
        <p:nvSpPr>
          <p:cNvPr id="3" name="Content Placeholder 2"/>
          <p:cNvSpPr>
            <a:spLocks noGrp="1"/>
          </p:cNvSpPr>
          <p:nvPr>
            <p:ph idx="1"/>
          </p:nvPr>
        </p:nvSpPr>
        <p:spPr>
          <a:xfrm>
            <a:off x="457200" y="1600201"/>
            <a:ext cx="8229600" cy="3701008"/>
          </a:xfrm>
        </p:spPr>
        <p:txBody>
          <a:bodyPr>
            <a:normAutofit/>
          </a:bodyPr>
          <a:lstStyle/>
          <a:p>
            <a:r>
              <a:rPr lang="en-US" sz="4800" dirty="0" smtClean="0"/>
              <a:t>Water (Liters per guest night)</a:t>
            </a:r>
          </a:p>
          <a:p>
            <a:pPr marL="0" indent="0">
              <a:buNone/>
            </a:pPr>
            <a:r>
              <a:rPr lang="en-US" sz="4800" dirty="0" smtClean="0"/>
              <a:t>2015 = 230 </a:t>
            </a:r>
          </a:p>
          <a:p>
            <a:pPr marL="0" indent="0">
              <a:buNone/>
            </a:pPr>
            <a:r>
              <a:rPr lang="en-US" sz="4800" dirty="0" smtClean="0"/>
              <a:t>2016 = 220 </a:t>
            </a:r>
          </a:p>
          <a:p>
            <a:pPr marL="0" indent="0">
              <a:buNone/>
            </a:pPr>
            <a:r>
              <a:rPr lang="en-US" sz="4800" dirty="0" smtClean="0"/>
              <a:t>2017 = 200</a:t>
            </a:r>
            <a:endParaRPr lang="el-GR"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25823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89" y="161498"/>
            <a:ext cx="2188037" cy="127624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8486" y="111382"/>
            <a:ext cx="2377979" cy="137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1628800"/>
            <a:ext cx="7776864" cy="5078313"/>
          </a:xfrm>
          <a:prstGeom prst="rect">
            <a:avLst/>
          </a:prstGeom>
          <a:noFill/>
        </p:spPr>
        <p:txBody>
          <a:bodyPr wrap="square" rtlCol="0">
            <a:spAutoFit/>
          </a:bodyPr>
          <a:lstStyle/>
          <a:p>
            <a:r>
              <a:rPr lang="en-US" sz="3600" i="1" dirty="0" err="1" smtClean="0"/>
              <a:t>Anesis</a:t>
            </a:r>
            <a:r>
              <a:rPr lang="en-US" sz="3600" i="1" dirty="0" smtClean="0"/>
              <a:t> Hotel is holding a Gold medal in </a:t>
            </a:r>
            <a:r>
              <a:rPr lang="en-US" sz="3600" i="1" dirty="0" err="1" smtClean="0"/>
              <a:t>Travelife</a:t>
            </a:r>
            <a:r>
              <a:rPr lang="en-US" sz="3600" i="1" dirty="0" smtClean="0"/>
              <a:t> Sustainability in tourism since 2016.</a:t>
            </a:r>
          </a:p>
          <a:p>
            <a:r>
              <a:rPr lang="en-US" sz="3600" i="1" dirty="0" smtClean="0"/>
              <a:t>We would like to inform our guests that </a:t>
            </a:r>
            <a:r>
              <a:rPr lang="en-US" sz="3600" i="1" dirty="0" err="1" smtClean="0"/>
              <a:t>Anesis</a:t>
            </a:r>
            <a:r>
              <a:rPr lang="en-US" sz="3600" i="1" dirty="0" smtClean="0"/>
              <a:t> Hotel is following a numerous Sustainable tourism measures for better environment and better working atmosphere to its staff, customers and partners. </a:t>
            </a:r>
            <a:endParaRPr lang="el-GR" sz="3600" i="1" dirty="0"/>
          </a:p>
        </p:txBody>
      </p:sp>
    </p:spTree>
    <p:extLst>
      <p:ext uri="{BB962C8B-B14F-4D97-AF65-F5344CB8AC3E}">
        <p14:creationId xmlns:p14="http://schemas.microsoft.com/office/powerpoint/2010/main" val="4186914522"/>
      </p:ext>
    </p:extLst>
  </p:cSld>
  <p:clrMapOvr>
    <a:masterClrMapping/>
  </p:clrMapOvr>
  <mc:AlternateContent xmlns:mc="http://schemas.openxmlformats.org/markup-compatibility/2006" xmlns:p14="http://schemas.microsoft.com/office/powerpoint/2010/main">
    <mc:Choice Requires="p14">
      <p:transition spd="slow" p14:dur="10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260648"/>
            <a:ext cx="8229600" cy="6120680"/>
          </a:xfrm>
        </p:spPr>
        <p:txBody>
          <a:bodyPr>
            <a:noAutofit/>
          </a:bodyPr>
          <a:lstStyle/>
          <a:p>
            <a:r>
              <a:rPr lang="en-US" sz="5400" b="1" dirty="0"/>
              <a:t>We would like to inform you that the hotel is taking very seriously the </a:t>
            </a:r>
            <a:r>
              <a:rPr lang="en-US" sz="5400" b="1" dirty="0" smtClean="0"/>
              <a:t>environmental </a:t>
            </a:r>
            <a:r>
              <a:rPr lang="en-US" sz="5400" b="1" dirty="0"/>
              <a:t>policies. Please be aware about the products that we recycle in the hotel.</a:t>
            </a:r>
            <a:endParaRPr lang="el-GR" sz="5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338229"/>
      </p:ext>
    </p:extLst>
  </p:cSld>
  <p:clrMapOvr>
    <a:masterClrMapping/>
  </p:clrMapOvr>
  <mc:AlternateContent xmlns:mc="http://schemas.openxmlformats.org/markup-compatibility/2006" xmlns:p14="http://schemas.microsoft.com/office/powerpoint/2010/main">
    <mc:Choice Requires="p14">
      <p:transition spd="slow" p14:dur="10000" advClick="0" advTm="15000"/>
    </mc:Choice>
    <mc:Fallback xmlns="">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Glass</a:t>
            </a:r>
            <a:endParaRPr lang="el-GR" sz="6600" b="1" dirty="0">
              <a:solidFill>
                <a:srgbClr val="00B05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4732" y="1412776"/>
            <a:ext cx="551018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1556792"/>
            <a:ext cx="2952328" cy="2062103"/>
          </a:xfrm>
          <a:prstGeom prst="rect">
            <a:avLst/>
          </a:prstGeom>
          <a:noFill/>
        </p:spPr>
        <p:txBody>
          <a:bodyPr wrap="square" rtlCol="0">
            <a:spAutoFit/>
          </a:bodyPr>
          <a:lstStyle/>
          <a:p>
            <a:r>
              <a:rPr lang="en-US" sz="3200" dirty="0" smtClean="0"/>
              <a:t>2015 =  1200kg</a:t>
            </a:r>
          </a:p>
          <a:p>
            <a:r>
              <a:rPr lang="en-US" sz="3200" dirty="0" smtClean="0"/>
              <a:t>2016 =  1800kg</a:t>
            </a:r>
            <a:endParaRPr lang="en-US" sz="3200" dirty="0"/>
          </a:p>
          <a:p>
            <a:r>
              <a:rPr lang="en-US" sz="3200" dirty="0" smtClean="0"/>
              <a:t>2017 = 2400kg</a:t>
            </a:r>
          </a:p>
          <a:p>
            <a:r>
              <a:rPr lang="en-US" sz="3200" dirty="0" smtClean="0"/>
              <a:t> </a:t>
            </a:r>
          </a:p>
        </p:txBody>
      </p:sp>
    </p:spTree>
    <p:extLst>
      <p:ext uri="{BB962C8B-B14F-4D97-AF65-F5344CB8AC3E}">
        <p14:creationId xmlns:p14="http://schemas.microsoft.com/office/powerpoint/2010/main" val="2664233213"/>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Plastic</a:t>
            </a:r>
            <a:endParaRPr lang="el-GR" sz="6600" b="1" dirty="0">
              <a:solidFill>
                <a:srgbClr val="00B05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7" y="1772816"/>
            <a:ext cx="6061113" cy="390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560" y="1412776"/>
            <a:ext cx="2952328" cy="2062103"/>
          </a:xfrm>
          <a:prstGeom prst="rect">
            <a:avLst/>
          </a:prstGeom>
          <a:noFill/>
        </p:spPr>
        <p:txBody>
          <a:bodyPr wrap="square" rtlCol="0">
            <a:spAutoFit/>
          </a:bodyPr>
          <a:lstStyle/>
          <a:p>
            <a:r>
              <a:rPr lang="en-US" sz="3200" dirty="0" smtClean="0"/>
              <a:t>2015 =  600kg</a:t>
            </a:r>
          </a:p>
          <a:p>
            <a:r>
              <a:rPr lang="en-US" sz="3200" dirty="0" smtClean="0"/>
              <a:t>2016 =  400kg</a:t>
            </a:r>
            <a:endParaRPr lang="en-US" sz="3200" dirty="0"/>
          </a:p>
          <a:p>
            <a:r>
              <a:rPr lang="en-US" sz="3200" dirty="0" smtClean="0"/>
              <a:t>2017 = 950kg</a:t>
            </a:r>
          </a:p>
          <a:p>
            <a:r>
              <a:rPr lang="en-US" sz="3200" dirty="0" smtClean="0"/>
              <a:t> </a:t>
            </a:r>
          </a:p>
        </p:txBody>
      </p:sp>
    </p:spTree>
    <p:extLst>
      <p:ext uri="{BB962C8B-B14F-4D97-AF65-F5344CB8AC3E}">
        <p14:creationId xmlns:p14="http://schemas.microsoft.com/office/powerpoint/2010/main" val="937630505"/>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Paper</a:t>
            </a:r>
            <a:endParaRPr lang="el-GR" sz="6600" b="1" dirty="0">
              <a:solidFill>
                <a:srgbClr val="00B05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0782" y="1211897"/>
            <a:ext cx="65832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560" y="1412776"/>
            <a:ext cx="3168352" cy="2062103"/>
          </a:xfrm>
          <a:prstGeom prst="rect">
            <a:avLst/>
          </a:prstGeom>
          <a:noFill/>
        </p:spPr>
        <p:txBody>
          <a:bodyPr wrap="square" rtlCol="0">
            <a:spAutoFit/>
          </a:bodyPr>
          <a:lstStyle/>
          <a:p>
            <a:r>
              <a:rPr lang="en-US" sz="3200" dirty="0" smtClean="0"/>
              <a:t>2015 =  840kg</a:t>
            </a:r>
          </a:p>
          <a:p>
            <a:r>
              <a:rPr lang="en-US" sz="3200" dirty="0" smtClean="0"/>
              <a:t>2016 =  1050kg</a:t>
            </a:r>
            <a:endParaRPr lang="en-US" sz="3200" dirty="0"/>
          </a:p>
          <a:p>
            <a:r>
              <a:rPr lang="en-US" sz="3200" dirty="0" smtClean="0"/>
              <a:t>2017 = 1330kg</a:t>
            </a:r>
          </a:p>
          <a:p>
            <a:r>
              <a:rPr lang="en-US" sz="3200" dirty="0" smtClean="0"/>
              <a:t> </a:t>
            </a:r>
          </a:p>
        </p:txBody>
      </p:sp>
    </p:spTree>
    <p:extLst>
      <p:ext uri="{BB962C8B-B14F-4D97-AF65-F5344CB8AC3E}">
        <p14:creationId xmlns:p14="http://schemas.microsoft.com/office/powerpoint/2010/main" val="1461867512"/>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Ink/ Toner</a:t>
            </a:r>
            <a:endParaRPr lang="el-GR" sz="6600" b="1" dirty="0">
              <a:solidFill>
                <a:srgbClr val="00B05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1729346"/>
            <a:ext cx="4647009" cy="464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1556792"/>
            <a:ext cx="5472608" cy="2554545"/>
          </a:xfrm>
          <a:prstGeom prst="rect">
            <a:avLst/>
          </a:prstGeom>
          <a:noFill/>
        </p:spPr>
        <p:txBody>
          <a:bodyPr wrap="square" rtlCol="0">
            <a:spAutoFit/>
          </a:bodyPr>
          <a:lstStyle/>
          <a:p>
            <a:r>
              <a:rPr lang="en-US" sz="3200" dirty="0" smtClean="0"/>
              <a:t>2013 = 20 kg reduced carbon </a:t>
            </a:r>
          </a:p>
          <a:p>
            <a:r>
              <a:rPr lang="en-US" sz="3200" dirty="0" smtClean="0"/>
              <a:t>2014 = 22 kg</a:t>
            </a:r>
            <a:r>
              <a:rPr lang="en-US" sz="3200" dirty="0"/>
              <a:t> reduced carbon </a:t>
            </a:r>
            <a:endParaRPr lang="en-US" sz="3200" dirty="0" smtClean="0"/>
          </a:p>
          <a:p>
            <a:r>
              <a:rPr lang="en-US" sz="3200" dirty="0" smtClean="0"/>
              <a:t>2015 = 14 kg </a:t>
            </a:r>
            <a:r>
              <a:rPr lang="en-US" sz="3200" dirty="0"/>
              <a:t>reduced carbon </a:t>
            </a:r>
            <a:endParaRPr lang="en-US" sz="3200" dirty="0" smtClean="0"/>
          </a:p>
          <a:p>
            <a:r>
              <a:rPr lang="en-US" sz="3200" dirty="0" smtClean="0"/>
              <a:t>2016 = 23 kg </a:t>
            </a:r>
            <a:r>
              <a:rPr lang="en-US" sz="3200" dirty="0"/>
              <a:t>reduced </a:t>
            </a:r>
            <a:r>
              <a:rPr lang="en-US" sz="3200" dirty="0" smtClean="0"/>
              <a:t>carbon</a:t>
            </a:r>
          </a:p>
          <a:p>
            <a:r>
              <a:rPr lang="en-US" sz="3200" dirty="0" smtClean="0"/>
              <a:t>2017= 35 </a:t>
            </a:r>
            <a:r>
              <a:rPr lang="en-US" sz="3200" smtClean="0"/>
              <a:t>kg </a:t>
            </a:r>
            <a:r>
              <a:rPr lang="en-US" sz="3200"/>
              <a:t>reduced carbon</a:t>
            </a:r>
            <a:endParaRPr lang="en-US" sz="3200" dirty="0" smtClean="0"/>
          </a:p>
        </p:txBody>
      </p:sp>
    </p:spTree>
    <p:extLst>
      <p:ext uri="{BB962C8B-B14F-4D97-AF65-F5344CB8AC3E}">
        <p14:creationId xmlns:p14="http://schemas.microsoft.com/office/powerpoint/2010/main" val="1640975724"/>
      </p:ext>
    </p:extLst>
  </p:cSld>
  <p:clrMapOvr>
    <a:masterClrMapping/>
  </p:clrMapOvr>
  <mc:AlternateContent xmlns:mc="http://schemas.openxmlformats.org/markup-compatibility/2006">
    <mc:Choice xmlns:p14="http://schemas.microsoft.com/office/powerpoint/2010/main" Requires="p14">
      <p:transition spd="slow" p14:dur="10000" advClick="0" advTm="5000"/>
    </mc:Choice>
    <mc:Fallback>
      <p:transition spd="slow" advClick="0"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Disposal lightbulbs</a:t>
            </a:r>
            <a:endParaRPr lang="el-GR" sz="6600" b="1" dirty="0">
              <a:solidFill>
                <a:srgbClr val="00B05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7585" y="2348880"/>
            <a:ext cx="6748829" cy="377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1484784"/>
            <a:ext cx="6840760" cy="369332"/>
          </a:xfrm>
          <a:prstGeom prst="rect">
            <a:avLst/>
          </a:prstGeom>
          <a:noFill/>
        </p:spPr>
        <p:txBody>
          <a:bodyPr wrap="square" rtlCol="0">
            <a:spAutoFit/>
          </a:bodyPr>
          <a:lstStyle/>
          <a:p>
            <a:r>
              <a:rPr lang="en-US" dirty="0" smtClean="0"/>
              <a:t>In all area of the hotel we use led bulbs that save energy.</a:t>
            </a:r>
            <a:endParaRPr lang="el-GR" dirty="0"/>
          </a:p>
        </p:txBody>
      </p:sp>
    </p:spTree>
    <p:extLst>
      <p:ext uri="{BB962C8B-B14F-4D97-AF65-F5344CB8AC3E}">
        <p14:creationId xmlns:p14="http://schemas.microsoft.com/office/powerpoint/2010/main" val="2099819012"/>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Cooked Oil</a:t>
            </a:r>
            <a:endParaRPr lang="el-GR" sz="6600" b="1" dirty="0">
              <a:solidFill>
                <a:srgbClr val="00B05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6768752" cy="373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1556792"/>
            <a:ext cx="2664296" cy="2062103"/>
          </a:xfrm>
          <a:prstGeom prst="rect">
            <a:avLst/>
          </a:prstGeom>
          <a:noFill/>
        </p:spPr>
        <p:txBody>
          <a:bodyPr wrap="square" rtlCol="0">
            <a:spAutoFit/>
          </a:bodyPr>
          <a:lstStyle/>
          <a:p>
            <a:r>
              <a:rPr lang="en-US" sz="3200" dirty="0" smtClean="0"/>
              <a:t>2015 = 460 kg</a:t>
            </a:r>
          </a:p>
          <a:p>
            <a:r>
              <a:rPr lang="en-US" sz="3200" dirty="0" smtClean="0"/>
              <a:t>2016 = 600 kg</a:t>
            </a:r>
            <a:endParaRPr lang="en-US" sz="3200" dirty="0"/>
          </a:p>
          <a:p>
            <a:r>
              <a:rPr lang="en-US" sz="3200" dirty="0" smtClean="0"/>
              <a:t>2017 = 270 kg</a:t>
            </a:r>
          </a:p>
          <a:p>
            <a:r>
              <a:rPr lang="en-US" sz="3200" dirty="0" smtClean="0"/>
              <a:t> </a:t>
            </a:r>
          </a:p>
        </p:txBody>
      </p:sp>
    </p:spTree>
    <p:extLst>
      <p:ext uri="{BB962C8B-B14F-4D97-AF65-F5344CB8AC3E}">
        <p14:creationId xmlns:p14="http://schemas.microsoft.com/office/powerpoint/2010/main" val="3462839530"/>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Bottle Stopper</a:t>
            </a:r>
            <a:endParaRPr lang="el-GR" sz="6600" b="1" dirty="0">
              <a:solidFill>
                <a:srgbClr val="00B05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00808"/>
            <a:ext cx="5976664" cy="469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843751"/>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Batteries</a:t>
            </a:r>
            <a:endParaRPr lang="el-GR" sz="6600" b="1" dirty="0">
              <a:solidFill>
                <a:srgbClr val="00B050"/>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988840"/>
            <a:ext cx="5760640" cy="39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576" y="1556792"/>
            <a:ext cx="2664296" cy="1077218"/>
          </a:xfrm>
          <a:prstGeom prst="rect">
            <a:avLst/>
          </a:prstGeom>
          <a:noFill/>
        </p:spPr>
        <p:txBody>
          <a:bodyPr wrap="square" rtlCol="0">
            <a:spAutoFit/>
          </a:bodyPr>
          <a:lstStyle/>
          <a:p>
            <a:r>
              <a:rPr lang="en-US" sz="3200" dirty="0" smtClean="0"/>
              <a:t>2013 = 20 kg</a:t>
            </a:r>
          </a:p>
          <a:p>
            <a:r>
              <a:rPr lang="en-US" sz="3200" dirty="0" smtClean="0"/>
              <a:t>2017 = 25 kg</a:t>
            </a:r>
          </a:p>
        </p:txBody>
      </p:sp>
    </p:spTree>
    <p:extLst>
      <p:ext uri="{BB962C8B-B14F-4D97-AF65-F5344CB8AC3E}">
        <p14:creationId xmlns:p14="http://schemas.microsoft.com/office/powerpoint/2010/main" val="4243366110"/>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FOOD WASTE</a:t>
            </a:r>
            <a:endParaRPr lang="el-GR" sz="6600" b="1" dirty="0">
              <a:solidFill>
                <a:srgbClr val="00B05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1556792"/>
            <a:ext cx="4248472" cy="407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1556792"/>
            <a:ext cx="2664296" cy="2554545"/>
          </a:xfrm>
          <a:prstGeom prst="rect">
            <a:avLst/>
          </a:prstGeom>
          <a:noFill/>
        </p:spPr>
        <p:txBody>
          <a:bodyPr wrap="square" rtlCol="0">
            <a:spAutoFit/>
          </a:bodyPr>
          <a:lstStyle/>
          <a:p>
            <a:r>
              <a:rPr lang="en-US" sz="3200" dirty="0" smtClean="0"/>
              <a:t>Municipality food waste programmed started in 2018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104980"/>
      </p:ext>
    </p:extLst>
  </p:cSld>
  <p:clrMapOvr>
    <a:masterClrMapping/>
  </p:clrMapOvr>
  <mc:AlternateContent xmlns:mc="http://schemas.openxmlformats.org/markup-compatibility/2006">
    <mc:Choice xmlns:p14="http://schemas.microsoft.com/office/powerpoint/2010/main" Requires="p14">
      <p:transition spd="slow" p14:dur="10000" advClick="0" advTm="4000"/>
    </mc:Choice>
    <mc:Fallback>
      <p:transition spd="slow" advClick="0" advTm="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Contents</a:t>
            </a:r>
            <a:endParaRPr lang="el-GR" b="1" dirty="0">
              <a:solidFill>
                <a:srgbClr val="00B050"/>
              </a:solidFill>
            </a:endParaRPr>
          </a:p>
        </p:txBody>
      </p:sp>
      <p:sp>
        <p:nvSpPr>
          <p:cNvPr id="3" name="Content Placeholder 2"/>
          <p:cNvSpPr>
            <a:spLocks noGrp="1"/>
          </p:cNvSpPr>
          <p:nvPr>
            <p:ph idx="1"/>
          </p:nvPr>
        </p:nvSpPr>
        <p:spPr>
          <a:xfrm>
            <a:off x="457200" y="1600201"/>
            <a:ext cx="8229600" cy="3556992"/>
          </a:xfrm>
        </p:spPr>
        <p:txBody>
          <a:bodyPr>
            <a:normAutofit fontScale="47500" lnSpcReduction="20000"/>
          </a:bodyPr>
          <a:lstStyle/>
          <a:p>
            <a:r>
              <a:rPr lang="en-US" sz="4800" b="1" dirty="0" smtClean="0"/>
              <a:t>Sustainable Policy</a:t>
            </a:r>
          </a:p>
          <a:p>
            <a:r>
              <a:rPr lang="en-US" sz="4800" b="1" dirty="0" smtClean="0"/>
              <a:t>Occupational Health &amp; Safety</a:t>
            </a:r>
          </a:p>
          <a:p>
            <a:r>
              <a:rPr lang="en-US" sz="4800" b="1" dirty="0" smtClean="0"/>
              <a:t>Purchasing &amp; Services </a:t>
            </a:r>
          </a:p>
          <a:p>
            <a:r>
              <a:rPr lang="en-US" sz="4800" b="1" dirty="0" smtClean="0"/>
              <a:t>Employees &amp; Human Rights</a:t>
            </a:r>
          </a:p>
          <a:p>
            <a:r>
              <a:rPr lang="en-US" sz="4800" b="1" dirty="0" smtClean="0"/>
              <a:t>Work Ethics </a:t>
            </a:r>
          </a:p>
          <a:p>
            <a:r>
              <a:rPr lang="en-US" sz="4800" b="1" dirty="0" smtClean="0"/>
              <a:t>Donations / Contribution to local community</a:t>
            </a:r>
          </a:p>
          <a:p>
            <a:r>
              <a:rPr lang="en-US" sz="4800" b="1" dirty="0" smtClean="0"/>
              <a:t>Energy consumption</a:t>
            </a:r>
          </a:p>
          <a:p>
            <a:r>
              <a:rPr lang="en-US" sz="4800" b="1" dirty="0" smtClean="0"/>
              <a:t>Water consumption</a:t>
            </a:r>
          </a:p>
          <a:p>
            <a:r>
              <a:rPr lang="en-US" sz="4800" b="1" dirty="0" smtClean="0"/>
              <a:t>Recycle products &amp; consumption</a:t>
            </a:r>
          </a:p>
          <a:p>
            <a:r>
              <a:rPr lang="en-US" sz="4800" b="1" dirty="0" smtClean="0"/>
              <a:t>Energy saving information</a:t>
            </a:r>
          </a:p>
          <a:p>
            <a:pPr marL="0" indent="0">
              <a:buNone/>
            </a:pPr>
            <a:endParaRPr lang="en-US" sz="4800" b="1" dirty="0" smtClean="0"/>
          </a:p>
          <a:p>
            <a:pPr marL="0" indent="0">
              <a:buNone/>
            </a:pPr>
            <a:endParaRPr lang="el-GR" sz="4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813875"/>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040559"/>
          </a:xfrm>
        </p:spPr>
        <p:txBody>
          <a:bodyPr>
            <a:normAutofit fontScale="40000" lnSpcReduction="20000"/>
          </a:bodyPr>
          <a:lstStyle/>
          <a:p>
            <a:pPr marL="0" indent="0">
              <a:buNone/>
            </a:pPr>
            <a:r>
              <a:rPr lang="en-US" sz="8600" dirty="0">
                <a:solidFill>
                  <a:srgbClr val="00B0F0"/>
                </a:solidFill>
              </a:rPr>
              <a:t>Dear valued guest</a:t>
            </a:r>
          </a:p>
          <a:p>
            <a:pPr marL="0" indent="0">
              <a:buNone/>
            </a:pPr>
            <a:endParaRPr lang="en-US" sz="8600" dirty="0" smtClean="0">
              <a:solidFill>
                <a:srgbClr val="00B050"/>
              </a:solidFill>
            </a:endParaRPr>
          </a:p>
          <a:p>
            <a:pPr marL="0" indent="0">
              <a:buNone/>
            </a:pPr>
            <a:r>
              <a:rPr lang="en-US" sz="8600" dirty="0" smtClean="0">
                <a:solidFill>
                  <a:srgbClr val="00B050"/>
                </a:solidFill>
              </a:rPr>
              <a:t>Water </a:t>
            </a:r>
            <a:r>
              <a:rPr lang="en-US" sz="8600" dirty="0">
                <a:solidFill>
                  <a:srgbClr val="00B050"/>
                </a:solidFill>
              </a:rPr>
              <a:t>has become very precious especially for Cyprus</a:t>
            </a:r>
          </a:p>
          <a:p>
            <a:pPr marL="0" indent="0">
              <a:buNone/>
            </a:pPr>
            <a:r>
              <a:rPr lang="en-US" sz="8600" dirty="0">
                <a:solidFill>
                  <a:srgbClr val="00B050"/>
                </a:solidFill>
              </a:rPr>
              <a:t>Please decide for yourself</a:t>
            </a:r>
          </a:p>
          <a:p>
            <a:pPr marL="0" indent="0">
              <a:buNone/>
            </a:pPr>
            <a:r>
              <a:rPr lang="en-US" sz="8600" dirty="0">
                <a:solidFill>
                  <a:srgbClr val="00B050"/>
                </a:solidFill>
              </a:rPr>
              <a:t>A towel on ‘’rack means…. I’ll use it again’’</a:t>
            </a:r>
          </a:p>
          <a:p>
            <a:pPr marL="0" indent="0">
              <a:buNone/>
            </a:pPr>
            <a:r>
              <a:rPr lang="en-US" sz="8600" dirty="0">
                <a:solidFill>
                  <a:srgbClr val="00B050"/>
                </a:solidFill>
              </a:rPr>
              <a:t>A towel on ‘’the floor means…. Please replace’’</a:t>
            </a:r>
          </a:p>
          <a:p>
            <a:pPr marL="0" indent="0">
              <a:buNone/>
            </a:pPr>
            <a:endParaRPr lang="en-US" sz="8600" dirty="0" smtClean="0">
              <a:solidFill>
                <a:srgbClr val="00B050"/>
              </a:solidFill>
            </a:endParaRPr>
          </a:p>
          <a:p>
            <a:pPr marL="0" indent="0">
              <a:buNone/>
            </a:pPr>
            <a:r>
              <a:rPr lang="en-US" sz="8600" dirty="0" smtClean="0">
                <a:solidFill>
                  <a:srgbClr val="00B050"/>
                </a:solidFill>
              </a:rPr>
              <a:t>Thank </a:t>
            </a:r>
            <a:r>
              <a:rPr lang="en-US" sz="8600" dirty="0">
                <a:solidFill>
                  <a:srgbClr val="00B050"/>
                </a:solidFill>
              </a:rPr>
              <a:t>you very much</a:t>
            </a:r>
          </a:p>
          <a:p>
            <a:pPr marL="0" indent="0">
              <a:buNone/>
            </a:pP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98727"/>
      </p:ext>
    </p:extLst>
  </p:cSld>
  <p:clrMapOvr>
    <a:masterClrMapping/>
  </p:clrMapOvr>
  <mc:AlternateContent xmlns:mc="http://schemas.openxmlformats.org/markup-compatibility/2006" xmlns:p14="http://schemas.microsoft.com/office/powerpoint/2010/main">
    <mc:Choice Requires="p14">
      <p:transition spd="slow" p14:dur="10000" advClick="0" advTm="15000"/>
    </mc:Choice>
    <mc:Fallback xmlns="">
      <p:transition spd="slow" advClick="0"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5"/>
            <a:ext cx="8229600" cy="5112568"/>
          </a:xfrm>
        </p:spPr>
        <p:txBody>
          <a:bodyPr/>
          <a:lstStyle/>
          <a:p>
            <a:pPr marL="0" indent="0">
              <a:buNone/>
            </a:pPr>
            <a:r>
              <a:rPr lang="ru-RU" dirty="0">
                <a:solidFill>
                  <a:srgbClr val="00B0F0"/>
                </a:solidFill>
              </a:rPr>
              <a:t>Уважаемые Гости</a:t>
            </a:r>
          </a:p>
          <a:p>
            <a:pPr marL="0" indent="0">
              <a:buNone/>
            </a:pPr>
            <a:r>
              <a:rPr lang="ru-RU" dirty="0">
                <a:solidFill>
                  <a:srgbClr val="00B050"/>
                </a:solidFill>
              </a:rPr>
              <a:t>Во всем мире вода стала драгоценной и особенно на Кипре</a:t>
            </a:r>
          </a:p>
          <a:p>
            <a:pPr marL="0" indent="0">
              <a:buNone/>
            </a:pPr>
            <a:r>
              <a:rPr lang="ru-RU" dirty="0">
                <a:solidFill>
                  <a:srgbClr val="00B050"/>
                </a:solidFill>
              </a:rPr>
              <a:t>Пожалуйста обратите внимание</a:t>
            </a:r>
          </a:p>
          <a:p>
            <a:pPr marL="0" indent="0">
              <a:buNone/>
            </a:pPr>
            <a:r>
              <a:rPr lang="ru-RU" dirty="0">
                <a:solidFill>
                  <a:srgbClr val="00B050"/>
                </a:solidFill>
              </a:rPr>
              <a:t>Полотенце которое весит на вешалке значит ‘’я буду еще пользоваться’’</a:t>
            </a:r>
          </a:p>
          <a:p>
            <a:pPr marL="0" indent="0">
              <a:buNone/>
            </a:pPr>
            <a:r>
              <a:rPr lang="ru-RU" dirty="0">
                <a:solidFill>
                  <a:srgbClr val="00B050"/>
                </a:solidFill>
              </a:rPr>
              <a:t>Полотенце которое лежит на полу значит ‘’пожалуйста поменяйте’’</a:t>
            </a:r>
          </a:p>
          <a:p>
            <a:pPr marL="0" indent="0">
              <a:buNone/>
            </a:pPr>
            <a:r>
              <a:rPr lang="ru-RU" dirty="0">
                <a:solidFill>
                  <a:srgbClr val="00B050"/>
                </a:solidFill>
              </a:rPr>
              <a:t>Спасибо большое</a:t>
            </a:r>
          </a:p>
          <a:p>
            <a:pPr marL="0" indent="0">
              <a:buNone/>
            </a:pP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38703"/>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3960440" cy="499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20072" y="836712"/>
            <a:ext cx="3600400" cy="5016758"/>
          </a:xfrm>
          <a:prstGeom prst="rect">
            <a:avLst/>
          </a:prstGeom>
          <a:noFill/>
        </p:spPr>
        <p:txBody>
          <a:bodyPr wrap="square" rtlCol="0">
            <a:spAutoFit/>
          </a:bodyPr>
          <a:lstStyle/>
          <a:p>
            <a:r>
              <a:rPr lang="en-US" sz="3200" dirty="0">
                <a:solidFill>
                  <a:srgbClr val="00B0F0"/>
                </a:solidFill>
              </a:rPr>
              <a:t>Dear valued </a:t>
            </a:r>
            <a:r>
              <a:rPr lang="en-US" sz="3200" dirty="0" smtClean="0">
                <a:solidFill>
                  <a:srgbClr val="00B0F0"/>
                </a:solidFill>
              </a:rPr>
              <a:t>guest</a:t>
            </a:r>
          </a:p>
          <a:p>
            <a:endParaRPr lang="en-US" sz="3200" dirty="0"/>
          </a:p>
          <a:p>
            <a:r>
              <a:rPr lang="en-US" sz="3200" dirty="0" smtClean="0">
                <a:solidFill>
                  <a:srgbClr val="00B050"/>
                </a:solidFill>
              </a:rPr>
              <a:t>Every time that you leave your room do not forget to take with you, your room card.</a:t>
            </a:r>
          </a:p>
          <a:p>
            <a:endParaRPr lang="en-US" sz="3200" dirty="0" smtClean="0"/>
          </a:p>
          <a:p>
            <a:r>
              <a:rPr lang="en-US" sz="3200" dirty="0" smtClean="0">
                <a:solidFill>
                  <a:srgbClr val="00B050"/>
                </a:solidFill>
              </a:rPr>
              <a:t>Thank you for your cooperation</a:t>
            </a:r>
            <a:endParaRPr lang="en-US" sz="3200" dirty="0">
              <a:solidFill>
                <a:srgbClr val="00B05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599281"/>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56792"/>
            <a:ext cx="3970784" cy="2866330"/>
          </a:xfrm>
        </p:spPr>
        <p:txBody>
          <a:bodyPr>
            <a:normAutofit fontScale="90000"/>
          </a:bodyPr>
          <a:lstStyle/>
          <a:p>
            <a:r>
              <a:rPr lang="en-GB" sz="3600" dirty="0">
                <a:solidFill>
                  <a:srgbClr val="00B0F0"/>
                </a:solidFill>
              </a:rPr>
              <a:t>Dear valued guest</a:t>
            </a:r>
            <a:br>
              <a:rPr lang="en-GB" sz="3600" dirty="0">
                <a:solidFill>
                  <a:srgbClr val="00B0F0"/>
                </a:solidFill>
              </a:rPr>
            </a:br>
            <a:r>
              <a:rPr lang="en-GB" sz="3600" dirty="0" smtClean="0">
                <a:solidFill>
                  <a:srgbClr val="00B0F0"/>
                </a:solidFill>
              </a:rPr>
              <a:t> </a:t>
            </a:r>
            <a:br>
              <a:rPr lang="en-GB" sz="3600" dirty="0" smtClean="0">
                <a:solidFill>
                  <a:srgbClr val="00B0F0"/>
                </a:solidFill>
              </a:rPr>
            </a:br>
            <a:r>
              <a:rPr lang="en-GB" sz="3600" dirty="0" smtClean="0">
                <a:solidFill>
                  <a:srgbClr val="00B050"/>
                </a:solidFill>
              </a:rPr>
              <a:t>Use water responsibly. Every drop counts</a:t>
            </a:r>
            <a:br>
              <a:rPr lang="en-GB" sz="3600" dirty="0" smtClean="0">
                <a:solidFill>
                  <a:srgbClr val="00B050"/>
                </a:solidFill>
              </a:rPr>
            </a:br>
            <a:r>
              <a:rPr lang="en-GB" sz="3600" dirty="0">
                <a:solidFill>
                  <a:srgbClr val="00B050"/>
                </a:solidFill>
              </a:rPr>
              <a:t/>
            </a:r>
            <a:br>
              <a:rPr lang="en-GB" sz="3600" dirty="0">
                <a:solidFill>
                  <a:srgbClr val="00B050"/>
                </a:solidFill>
              </a:rPr>
            </a:br>
            <a:r>
              <a:rPr lang="en-US" sz="3600" dirty="0">
                <a:solidFill>
                  <a:srgbClr val="00B050"/>
                </a:solidFill>
              </a:rPr>
              <a:t>Thank you for your cooperation</a:t>
            </a:r>
            <a:br>
              <a:rPr lang="en-US" sz="3600" dirty="0">
                <a:solidFill>
                  <a:srgbClr val="00B050"/>
                </a:solidFill>
              </a:rPr>
            </a:br>
            <a:endParaRPr lang="el-GR" sz="3600" dirty="0">
              <a:solidFill>
                <a:srgbClr val="00B05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396044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409590"/>
      </p:ext>
    </p:extLst>
  </p:cSld>
  <p:clrMapOvr>
    <a:masterClrMapping/>
  </p:clrMapOvr>
  <mc:AlternateContent xmlns:mc="http://schemas.openxmlformats.org/markup-compatibility/2006" xmlns:p14="http://schemas.microsoft.com/office/powerpoint/2010/main">
    <mc:Choice Requires="p14">
      <p:transition spd="slow" p14:dur="10000" advClick="0" advTm="7000"/>
    </mc:Choice>
    <mc:Fallback xmlns="">
      <p:transition spd="slow" advClick="0" advTm="7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NESIS\Desktop\Anesis Doc\Travelife\IMG_20180516_1438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764704"/>
            <a:ext cx="4248472" cy="5472608"/>
          </a:xfrm>
          <a:prstGeom prst="rect">
            <a:avLst/>
          </a:prstGeom>
          <a:noFill/>
          <a:ln>
            <a:noFill/>
          </a:ln>
        </p:spPr>
      </p:pic>
      <p:sp>
        <p:nvSpPr>
          <p:cNvPr id="5" name="Title 1"/>
          <p:cNvSpPr txBox="1">
            <a:spLocks/>
          </p:cNvSpPr>
          <p:nvPr/>
        </p:nvSpPr>
        <p:spPr>
          <a:xfrm>
            <a:off x="5364088" y="1844824"/>
            <a:ext cx="3178696" cy="3600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B050"/>
                </a:solidFill>
              </a:rPr>
              <a:t>In </a:t>
            </a:r>
            <a:r>
              <a:rPr lang="en-US" sz="3600" dirty="0" err="1" smtClean="0">
                <a:solidFill>
                  <a:srgbClr val="00B050"/>
                </a:solidFill>
              </a:rPr>
              <a:t>Anesis</a:t>
            </a:r>
            <a:r>
              <a:rPr lang="en-US" sz="3600" dirty="0" smtClean="0">
                <a:solidFill>
                  <a:srgbClr val="00B050"/>
                </a:solidFill>
              </a:rPr>
              <a:t> Hotel we use solar panels to heat the water</a:t>
            </a:r>
          </a:p>
          <a:p>
            <a:r>
              <a:rPr lang="en-US" sz="3600" dirty="0" smtClean="0">
                <a:solidFill>
                  <a:srgbClr val="00B050"/>
                </a:solidFill>
              </a:rPr>
              <a:t>And we are classified as a category B hotel</a:t>
            </a:r>
            <a:endParaRPr lang="el-GR" sz="3600" dirty="0">
              <a:solidFill>
                <a:srgbClr val="00B05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65184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&amp; FRIDGES</a:t>
            </a:r>
            <a:endParaRPr lang="el-GR" dirty="0"/>
          </a:p>
        </p:txBody>
      </p:sp>
      <p:sp>
        <p:nvSpPr>
          <p:cNvPr id="3" name="Content Placeholder 2"/>
          <p:cNvSpPr>
            <a:spLocks noGrp="1"/>
          </p:cNvSpPr>
          <p:nvPr>
            <p:ph idx="1"/>
          </p:nvPr>
        </p:nvSpPr>
        <p:spPr>
          <a:xfrm>
            <a:off x="457200" y="1600201"/>
            <a:ext cx="7499176" cy="1108720"/>
          </a:xfrm>
        </p:spPr>
        <p:txBody>
          <a:bodyPr/>
          <a:lstStyle/>
          <a:p>
            <a:r>
              <a:rPr lang="en-US" dirty="0" smtClean="0"/>
              <a:t>All our Televisions and fridges use A &amp; A+ ENERGY EFFICIENCY</a:t>
            </a: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801352"/>
            <a:ext cx="1800200" cy="336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801351"/>
            <a:ext cx="1816062" cy="336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801351"/>
            <a:ext cx="1927705" cy="336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6839" y="2801351"/>
            <a:ext cx="1935706" cy="338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6254921"/>
            <a:ext cx="1008112" cy="517877"/>
          </a:xfrm>
          <a:prstGeom prst="rect">
            <a:avLst/>
          </a:prstGeom>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6190842"/>
            <a:ext cx="1236577" cy="6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00383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b="1" dirty="0" smtClean="0"/>
          </a:p>
          <a:p>
            <a:pPr marL="0" indent="0" algn="ctr">
              <a:buNone/>
            </a:pPr>
            <a:r>
              <a:rPr lang="en-US" sz="6000" b="1" dirty="0" smtClean="0"/>
              <a:t>Thank you for cooperation </a:t>
            </a:r>
            <a:endParaRPr lang="el-GR" sz="6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15957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00B050"/>
                </a:solidFill>
              </a:rPr>
              <a:t>Anesis</a:t>
            </a:r>
            <a:r>
              <a:rPr lang="en-GB" b="1" dirty="0" smtClean="0">
                <a:solidFill>
                  <a:srgbClr val="00B050"/>
                </a:solidFill>
              </a:rPr>
              <a:t> Hotel Sustainable Policy</a:t>
            </a:r>
            <a:endParaRPr lang="el-GR" b="1" dirty="0">
              <a:solidFill>
                <a:srgbClr val="00B050"/>
              </a:solidFill>
            </a:endParaRPr>
          </a:p>
        </p:txBody>
      </p:sp>
      <p:sp>
        <p:nvSpPr>
          <p:cNvPr id="3" name="Content Placeholder 2"/>
          <p:cNvSpPr>
            <a:spLocks noGrp="1"/>
          </p:cNvSpPr>
          <p:nvPr>
            <p:ph idx="1"/>
          </p:nvPr>
        </p:nvSpPr>
        <p:spPr>
          <a:xfrm>
            <a:off x="457200" y="1600200"/>
            <a:ext cx="8229600" cy="4709119"/>
          </a:xfrm>
        </p:spPr>
        <p:txBody>
          <a:bodyPr>
            <a:noAutofit/>
          </a:bodyPr>
          <a:lstStyle/>
          <a:p>
            <a:pPr algn="just"/>
            <a:r>
              <a:rPr lang="en-US" sz="3600" dirty="0" smtClean="0"/>
              <a:t>As a hotel we recognize the impact that tourism can have on the natural environment and our community.  With this in mind we have adopted a number of policies and procedures to ensure that we minimize our harmful effects on the environment and support our community. </a:t>
            </a:r>
            <a:endParaRPr lang="el-GR"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66281"/>
      </p:ext>
    </p:extLst>
  </p:cSld>
  <p:clrMapOvr>
    <a:masterClrMapping/>
  </p:clrMapOvr>
  <mc:AlternateContent xmlns:mc="http://schemas.openxmlformats.org/markup-compatibility/2006" xmlns:p14="http://schemas.microsoft.com/office/powerpoint/2010/main">
    <mc:Choice Requires="p14">
      <p:transition spd="slow" p14:dur="10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a:t>Our aims</a:t>
            </a:r>
            <a:r>
              <a:rPr lang="en-US" dirty="0"/>
              <a:t>:</a:t>
            </a:r>
            <a:endParaRPr lang="el-GR" dirty="0"/>
          </a:p>
          <a:p>
            <a:pPr marL="0" indent="0">
              <a:buNone/>
            </a:pPr>
            <a:endParaRPr lang="el-GR" dirty="0"/>
          </a:p>
          <a:p>
            <a:pPr marL="0" indent="0">
              <a:buNone/>
            </a:pPr>
            <a:r>
              <a:rPr lang="en-US" b="1" dirty="0"/>
              <a:t>1</a:t>
            </a:r>
            <a:r>
              <a:rPr lang="en-US" dirty="0"/>
              <a:t>.</a:t>
            </a:r>
            <a:r>
              <a:rPr lang="en-US" b="1" dirty="0"/>
              <a:t>	Energy and Water Management</a:t>
            </a:r>
            <a:endParaRPr lang="el-GR" dirty="0"/>
          </a:p>
          <a:p>
            <a:pPr marL="0" indent="0">
              <a:buNone/>
            </a:pPr>
            <a:r>
              <a:rPr lang="en-US" dirty="0"/>
              <a:t>We will monitor our consumption of water and energy and subsequently set targets to reduce our consumption by ensuring equipment we use is properly maintained, all staff are appropriately trained, and that new technology and ideas are taken on board. </a:t>
            </a:r>
            <a:endParaRPr lang="el-GR" dirty="0"/>
          </a:p>
          <a:p>
            <a:endParaRPr lang="el-GR" dirty="0"/>
          </a:p>
        </p:txBody>
      </p:sp>
      <p:sp>
        <p:nvSpPr>
          <p:cNvPr id="4" name="Title 1"/>
          <p:cNvSpPr>
            <a:spLocks noGrp="1"/>
          </p:cNvSpPr>
          <p:nvPr>
            <p:ph type="title"/>
          </p:nvPr>
        </p:nvSpPr>
        <p:spPr/>
        <p:txBody>
          <a:bodyPr/>
          <a:lstStyle/>
          <a:p>
            <a:r>
              <a:rPr lang="en-GB" b="1" dirty="0" err="1" smtClean="0">
                <a:solidFill>
                  <a:srgbClr val="00B050"/>
                </a:solidFill>
              </a:rPr>
              <a:t>Anesis</a:t>
            </a:r>
            <a:r>
              <a:rPr lang="en-GB" b="1" dirty="0" smtClean="0">
                <a:solidFill>
                  <a:srgbClr val="00B050"/>
                </a:solidFill>
              </a:rPr>
              <a:t> Hotel Sustainable Policy</a:t>
            </a:r>
            <a:endParaRPr lang="el-GR" b="1" dirty="0">
              <a:solidFill>
                <a:srgbClr val="00B05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550233"/>
      </p:ext>
    </p:extLst>
  </p:cSld>
  <p:clrMapOvr>
    <a:masterClrMapping/>
  </p:clrMapOvr>
  <mc:AlternateContent xmlns:mc="http://schemas.openxmlformats.org/markup-compatibility/2006" xmlns:p14="http://schemas.microsoft.com/office/powerpoint/2010/main">
    <mc:Choice Requires="p14">
      <p:transition spd="slow" p14:dur="10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00B050"/>
                </a:solidFill>
              </a:rPr>
              <a:t>Anesis</a:t>
            </a:r>
            <a:r>
              <a:rPr lang="en-GB" b="1" dirty="0" smtClean="0">
                <a:solidFill>
                  <a:srgbClr val="00B050"/>
                </a:solidFill>
              </a:rPr>
              <a:t> Hotel Sustainable Policy</a:t>
            </a:r>
            <a:endParaRPr lang="el-GR" b="1"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2. Waste Management</a:t>
            </a:r>
          </a:p>
          <a:p>
            <a:pPr marL="0" indent="0">
              <a:buNone/>
            </a:pPr>
            <a:endParaRPr lang="el-GR" dirty="0"/>
          </a:p>
          <a:p>
            <a:pPr marL="0" indent="0">
              <a:buNone/>
            </a:pPr>
            <a:r>
              <a:rPr lang="en-US" dirty="0"/>
              <a:t>The hotel will minimize solid waste production in all areas of the hotel, and encourage customers to join the recycling </a:t>
            </a:r>
            <a:r>
              <a:rPr lang="en-US" dirty="0" smtClean="0"/>
              <a:t>program. </a:t>
            </a:r>
            <a:r>
              <a:rPr lang="en-US" dirty="0"/>
              <a:t>Specifically, it will purchase in bulk to avoid excess packaging, minimize the use of paper and plastic for customers and aim to recycle all glass, paper, cardboard, oils, plastic and food waste.   </a:t>
            </a:r>
            <a:r>
              <a:rPr lang="en-GB" dirty="0"/>
              <a:t>Wherever possible, the hotel will avoid the use of chemicals. It will ensure safe disposal of all chemicals that are in use and work towards minimization.</a:t>
            </a:r>
            <a:endParaRPr lang="el-GR" dirty="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09175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00B050"/>
                </a:solidFill>
              </a:rPr>
              <a:t>Anesis</a:t>
            </a:r>
            <a:r>
              <a:rPr lang="en-GB" b="1" dirty="0" smtClean="0">
                <a:solidFill>
                  <a:srgbClr val="00B050"/>
                </a:solidFill>
              </a:rPr>
              <a:t> Hotel Sustainable Policy</a:t>
            </a:r>
            <a:endParaRPr lang="el-GR" b="1" dirty="0">
              <a:solidFill>
                <a:srgbClr val="00B050"/>
              </a:solidFill>
            </a:endParaRPr>
          </a:p>
        </p:txBody>
      </p:sp>
      <p:sp>
        <p:nvSpPr>
          <p:cNvPr id="3" name="Content Placeholder 2"/>
          <p:cNvSpPr>
            <a:spLocks noGrp="1"/>
          </p:cNvSpPr>
          <p:nvPr>
            <p:ph idx="1"/>
          </p:nvPr>
        </p:nvSpPr>
        <p:spPr>
          <a:xfrm>
            <a:off x="457200" y="1600200"/>
            <a:ext cx="8507288" cy="5141168"/>
          </a:xfrm>
        </p:spPr>
        <p:txBody>
          <a:bodyPr>
            <a:normAutofit/>
          </a:bodyPr>
          <a:lstStyle/>
          <a:p>
            <a:pPr marL="0" indent="0">
              <a:buNone/>
            </a:pPr>
            <a:r>
              <a:rPr lang="en-US" sz="4400" b="1" dirty="0" smtClean="0"/>
              <a:t>3</a:t>
            </a:r>
            <a:r>
              <a:rPr lang="en-US" b="1" dirty="0" smtClean="0"/>
              <a:t>. </a:t>
            </a:r>
            <a:r>
              <a:rPr lang="en-US" sz="4300" b="1" dirty="0" smtClean="0"/>
              <a:t>Promotion </a:t>
            </a:r>
            <a:r>
              <a:rPr lang="en-US" sz="4300" b="1" dirty="0"/>
              <a:t>of Responsible Tourism in the Area</a:t>
            </a:r>
            <a:endParaRPr lang="el-GR" sz="4300" dirty="0"/>
          </a:p>
          <a:p>
            <a:pPr marL="0" indent="0">
              <a:buNone/>
            </a:pPr>
            <a:r>
              <a:rPr lang="en-US" sz="4400" dirty="0" smtClean="0"/>
              <a:t>The </a:t>
            </a:r>
            <a:r>
              <a:rPr lang="en-US" sz="4400" dirty="0"/>
              <a:t>Hotel will work and support with local community by ensuring that we purchase and promote produce from the local area wherever possible. </a:t>
            </a:r>
            <a:endParaRPr lang="el-GR" sz="4400" dirty="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381807"/>
            <a:ext cx="648072" cy="378008"/>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186333"/>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00B050"/>
                </a:solidFill>
              </a:rPr>
              <a:t>Anesis</a:t>
            </a:r>
            <a:r>
              <a:rPr lang="en-GB" b="1" dirty="0" smtClean="0">
                <a:solidFill>
                  <a:srgbClr val="00B050"/>
                </a:solidFill>
              </a:rPr>
              <a:t> Hotel Sustainable Policy</a:t>
            </a:r>
            <a:endParaRPr lang="el-GR"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t>4. Donations </a:t>
            </a:r>
            <a:r>
              <a:rPr lang="en-GB" b="1" dirty="0"/>
              <a:t>and Charity</a:t>
            </a:r>
            <a:endParaRPr lang="el-GR" dirty="0"/>
          </a:p>
          <a:p>
            <a:pPr marL="0" indent="0">
              <a:buNone/>
            </a:pPr>
            <a:r>
              <a:rPr lang="en-GB" dirty="0"/>
              <a:t>It is the policy of the Hotel that whenever items such as furniture or linen are no longer suitable for use within the hotel, it will offer these items to the local community. The hotel will also carefully consider how it may help the local community by the provision of in-kind support, such as auction prizes, etc. It may also consider sponsorship of local sports teams, provision of meeting space at subsidised or no costs, or advertising space for local businesses.</a:t>
            </a:r>
            <a:endParaRPr lang="el-GR" dirty="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980395"/>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00B050"/>
                </a:solidFill>
              </a:rPr>
              <a:t>Anesis</a:t>
            </a:r>
            <a:r>
              <a:rPr lang="en-GB" b="1" dirty="0" smtClean="0">
                <a:solidFill>
                  <a:srgbClr val="00B050"/>
                </a:solidFill>
              </a:rPr>
              <a:t> Hotel Sustainable Policy</a:t>
            </a:r>
            <a:endParaRPr lang="el-GR" b="1" dirty="0">
              <a:solidFill>
                <a:srgbClr val="00B050"/>
              </a:solidFill>
            </a:endParaRPr>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pPr marL="0" indent="0">
              <a:buNone/>
            </a:pPr>
            <a:r>
              <a:rPr lang="en-US" sz="3800" b="1" dirty="0" smtClean="0"/>
              <a:t>5. Employment</a:t>
            </a:r>
            <a:endParaRPr lang="el-GR" sz="3800" dirty="0"/>
          </a:p>
          <a:p>
            <a:pPr marL="0" indent="0">
              <a:buNone/>
            </a:pPr>
            <a:r>
              <a:rPr lang="en-US" sz="3800" dirty="0"/>
              <a:t>The hotel recognizes the importance of recruiting local people as employees.  We believe our employees are our greatest assets, and recognize our ethical as well as legal responsibilities to take care of them. We believe that by treating our employees well, they in turn will continue to take the very best care of our customers.  We strive to ensure we do not discriminate in any way and welcomes all staff regardless of their race, age, sex, nationality, disability or religion. Throughout the period of their employment, all staff will have a contract that meets as a minimum the regulations as stipulated by national law. We ensure that all new employees are provided with appropriate induction and training. This will cover such areas as company philosophy and culture, product knowledge, employee welfare and benefits, heath and safety, performance management, etc.</a:t>
            </a:r>
            <a:endParaRPr lang="el-GR" sz="3800" dirty="0"/>
          </a:p>
          <a:p>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082349"/>
            <a:ext cx="1008112" cy="58801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03221"/>
            <a:ext cx="1236577" cy="71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544635"/>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1466</Words>
  <Application>Microsoft Office PowerPoint</Application>
  <PresentationFormat>On-screen Show (4:3)</PresentationFormat>
  <Paragraphs>157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Contents</vt:lpstr>
      <vt:lpstr>Anesis Hotel Sustainable Policy</vt:lpstr>
      <vt:lpstr>Anesis Hotel Sustainable Policy</vt:lpstr>
      <vt:lpstr>Anesis Hotel Sustainable Policy</vt:lpstr>
      <vt:lpstr>Anesis Hotel Sustainable Policy</vt:lpstr>
      <vt:lpstr>Anesis Hotel Sustainable Policy</vt:lpstr>
      <vt:lpstr>Anesis Hotel Sustainable Policy</vt:lpstr>
      <vt:lpstr>OCCUPATIONAL HEALTH AND SAFETY POLICY </vt:lpstr>
      <vt:lpstr>OCCUPATIONAL HEALTH AND SAFETY POLICY</vt:lpstr>
      <vt:lpstr>Purchasing &amp; Services </vt:lpstr>
      <vt:lpstr>Employees</vt:lpstr>
      <vt:lpstr>Work Ethics</vt:lpstr>
      <vt:lpstr>Statement of Commitment to Human Rights</vt:lpstr>
      <vt:lpstr> Donations / Contribution to local community </vt:lpstr>
      <vt:lpstr>  Donations / Contribution to local community </vt:lpstr>
      <vt:lpstr>Energy Consumption</vt:lpstr>
      <vt:lpstr>Water Consumption</vt:lpstr>
      <vt:lpstr>We would like to inform you that the hotel is taking very seriously the environmental policies. Please be aware about the products that we recycle in the hotel.</vt:lpstr>
      <vt:lpstr>Glass</vt:lpstr>
      <vt:lpstr>Plastic</vt:lpstr>
      <vt:lpstr>Paper</vt:lpstr>
      <vt:lpstr>Ink/ Toner</vt:lpstr>
      <vt:lpstr>Disposal lightbulbs</vt:lpstr>
      <vt:lpstr>Cooked Oil</vt:lpstr>
      <vt:lpstr>Bottle Stopper</vt:lpstr>
      <vt:lpstr>Batteries</vt:lpstr>
      <vt:lpstr>FOOD WASTE</vt:lpstr>
      <vt:lpstr>PowerPoint Presentation</vt:lpstr>
      <vt:lpstr>PowerPoint Presentation</vt:lpstr>
      <vt:lpstr>PowerPoint Presentation</vt:lpstr>
      <vt:lpstr>Dear valued guest   Use water responsibly. Every drop counts  Thank you for your cooperation </vt:lpstr>
      <vt:lpstr>PowerPoint Presentation</vt:lpstr>
      <vt:lpstr>TV &amp; FRIDGES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ANESIS</dc:creator>
  <cp:lastModifiedBy>ANESIS</cp:lastModifiedBy>
  <cp:revision>68</cp:revision>
  <dcterms:created xsi:type="dcterms:W3CDTF">2018-08-19T07:57:55Z</dcterms:created>
  <dcterms:modified xsi:type="dcterms:W3CDTF">2018-09-02T06:50:58Z</dcterms:modified>
</cp:coreProperties>
</file>